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7"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80" autoAdjust="0"/>
    <p:restoredTop sz="94444" autoAdjust="0"/>
  </p:normalViewPr>
  <p:slideViewPr>
    <p:cSldViewPr snapToGrid="0">
      <p:cViewPr varScale="1">
        <p:scale>
          <a:sx n="86" d="100"/>
          <a:sy n="86" d="100"/>
        </p:scale>
        <p:origin x="224" y="920"/>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rno Omar BARRY" userId="aac3541fb707f522" providerId="LiveId" clId="{8B624614-DD48-B545-B101-E5CFA42BCDD4}"/>
    <pc:docChg chg="custSel modSld">
      <pc:chgData name="Cherno Omar BARRY" userId="aac3541fb707f522" providerId="LiveId" clId="{8B624614-DD48-B545-B101-E5CFA42BCDD4}" dt="2023-05-05T14:54:10.076" v="12" actId="13926"/>
      <pc:docMkLst>
        <pc:docMk/>
      </pc:docMkLst>
      <pc:sldChg chg="modSp mod">
        <pc:chgData name="Cherno Omar BARRY" userId="aac3541fb707f522" providerId="LiveId" clId="{8B624614-DD48-B545-B101-E5CFA42BCDD4}" dt="2023-05-05T14:45:58.203" v="10" actId="13926"/>
        <pc:sldMkLst>
          <pc:docMk/>
          <pc:sldMk cId="2693457771" sldId="257"/>
        </pc:sldMkLst>
        <pc:spChg chg="mod">
          <ac:chgData name="Cherno Omar BARRY" userId="aac3541fb707f522" providerId="LiveId" clId="{8B624614-DD48-B545-B101-E5CFA42BCDD4}" dt="2023-05-05T14:45:58.203" v="10" actId="13926"/>
          <ac:spMkLst>
            <pc:docMk/>
            <pc:sldMk cId="2693457771" sldId="257"/>
            <ac:spMk id="2" creationId="{00000000-0000-0000-0000-000000000000}"/>
          </ac:spMkLst>
        </pc:spChg>
        <pc:spChg chg="mod">
          <ac:chgData name="Cherno Omar BARRY" userId="aac3541fb707f522" providerId="LiveId" clId="{8B624614-DD48-B545-B101-E5CFA42BCDD4}" dt="2023-05-05T13:47:58.461" v="7" actId="207"/>
          <ac:spMkLst>
            <pc:docMk/>
            <pc:sldMk cId="2693457771" sldId="257"/>
            <ac:spMk id="3" creationId="{00000000-0000-0000-0000-000000000000}"/>
          </ac:spMkLst>
        </pc:spChg>
      </pc:sldChg>
      <pc:sldChg chg="modSp mod">
        <pc:chgData name="Cherno Omar BARRY" userId="aac3541fb707f522" providerId="LiveId" clId="{8B624614-DD48-B545-B101-E5CFA42BCDD4}" dt="2023-05-05T14:46:28.902" v="11" actId="13926"/>
        <pc:sldMkLst>
          <pc:docMk/>
          <pc:sldMk cId="4275107279" sldId="258"/>
        </pc:sldMkLst>
        <pc:spChg chg="mod">
          <ac:chgData name="Cherno Omar BARRY" userId="aac3541fb707f522" providerId="LiveId" clId="{8B624614-DD48-B545-B101-E5CFA42BCDD4}" dt="2023-05-05T14:46:28.902" v="11" actId="13926"/>
          <ac:spMkLst>
            <pc:docMk/>
            <pc:sldMk cId="4275107279" sldId="258"/>
            <ac:spMk id="2" creationId="{00000000-0000-0000-0000-000000000000}"/>
          </ac:spMkLst>
        </pc:spChg>
      </pc:sldChg>
      <pc:sldChg chg="modSp mod">
        <pc:chgData name="Cherno Omar BARRY" userId="aac3541fb707f522" providerId="LiveId" clId="{8B624614-DD48-B545-B101-E5CFA42BCDD4}" dt="2023-05-05T14:54:10.076" v="12" actId="13926"/>
        <pc:sldMkLst>
          <pc:docMk/>
          <pc:sldMk cId="1102043831" sldId="278"/>
        </pc:sldMkLst>
        <pc:spChg chg="mod">
          <ac:chgData name="Cherno Omar BARRY" userId="aac3541fb707f522" providerId="LiveId" clId="{8B624614-DD48-B545-B101-E5CFA42BCDD4}" dt="2023-05-05T14:54:10.076" v="12" actId="13926"/>
          <ac:spMkLst>
            <pc:docMk/>
            <pc:sldMk cId="1102043831" sldId="278"/>
            <ac:spMk id="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D1D24C-BA58-4948-B190-89F8EA4BBD69}" type="datetimeFigureOut">
              <a:rPr lang="en-US" smtClean="0"/>
              <a:t>5/5/23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575708-0408-465C-ABAA-929B275C282E}" type="slidenum">
              <a:rPr lang="en-US" smtClean="0"/>
              <a:t>‹#›</a:t>
            </a:fld>
            <a:endParaRPr lang="en-US"/>
          </a:p>
        </p:txBody>
      </p:sp>
    </p:spTree>
    <p:extLst>
      <p:ext uri="{BB962C8B-B14F-4D97-AF65-F5344CB8AC3E}">
        <p14:creationId xmlns:p14="http://schemas.microsoft.com/office/powerpoint/2010/main" val="15776410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575708-0408-465C-ABAA-929B275C282E}" type="slidenum">
              <a:rPr lang="en-US" smtClean="0"/>
              <a:t>1</a:t>
            </a:fld>
            <a:endParaRPr lang="en-US"/>
          </a:p>
        </p:txBody>
      </p:sp>
    </p:spTree>
    <p:extLst>
      <p:ext uri="{BB962C8B-B14F-4D97-AF65-F5344CB8AC3E}">
        <p14:creationId xmlns:p14="http://schemas.microsoft.com/office/powerpoint/2010/main" val="2981289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D97A633-B1ED-49F3-A785-6CB4D14CC714}" type="datetime1">
              <a:rPr lang="en-US" smtClean="0"/>
              <a:t>5/5/23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B43D2A-2E2E-4134-902D-520A86A4CDEE}" type="slidenum">
              <a:rPr lang="en-US" smtClean="0"/>
              <a:t>‹#›</a:t>
            </a:fld>
            <a:endParaRPr lang="en-US"/>
          </a:p>
        </p:txBody>
      </p:sp>
    </p:spTree>
    <p:extLst>
      <p:ext uri="{BB962C8B-B14F-4D97-AF65-F5344CB8AC3E}">
        <p14:creationId xmlns:p14="http://schemas.microsoft.com/office/powerpoint/2010/main" val="3932479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A1F09CF-7FB8-48B0-A482-D0F7E9B0E5F8}" type="datetime1">
              <a:rPr lang="en-US" smtClean="0"/>
              <a:t>5/5/23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B43D2A-2E2E-4134-902D-520A86A4CDEE}" type="slidenum">
              <a:rPr lang="en-US" smtClean="0"/>
              <a:t>‹#›</a:t>
            </a:fld>
            <a:endParaRPr lang="en-US"/>
          </a:p>
        </p:txBody>
      </p:sp>
    </p:spTree>
    <p:extLst>
      <p:ext uri="{BB962C8B-B14F-4D97-AF65-F5344CB8AC3E}">
        <p14:creationId xmlns:p14="http://schemas.microsoft.com/office/powerpoint/2010/main" val="2162134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456208-8FA1-4097-8F67-099D2DC20264}" type="datetime1">
              <a:rPr lang="en-US" smtClean="0"/>
              <a:t>5/5/23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B43D2A-2E2E-4134-902D-520A86A4CDEE}" type="slidenum">
              <a:rPr lang="en-US" smtClean="0"/>
              <a:t>‹#›</a:t>
            </a:fld>
            <a:endParaRPr lang="en-US"/>
          </a:p>
        </p:txBody>
      </p:sp>
    </p:spTree>
    <p:extLst>
      <p:ext uri="{BB962C8B-B14F-4D97-AF65-F5344CB8AC3E}">
        <p14:creationId xmlns:p14="http://schemas.microsoft.com/office/powerpoint/2010/main" val="1632219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0F2A9F-9B60-49FB-8FF7-633C7DC68B5E}" type="datetime1">
              <a:rPr lang="en-US" smtClean="0"/>
              <a:t>5/5/23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B43D2A-2E2E-4134-902D-520A86A4CDEE}" type="slidenum">
              <a:rPr lang="en-US" smtClean="0"/>
              <a:t>‹#›</a:t>
            </a:fld>
            <a:endParaRPr lang="en-US"/>
          </a:p>
        </p:txBody>
      </p:sp>
    </p:spTree>
    <p:extLst>
      <p:ext uri="{BB962C8B-B14F-4D97-AF65-F5344CB8AC3E}">
        <p14:creationId xmlns:p14="http://schemas.microsoft.com/office/powerpoint/2010/main" val="2086603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606FA4-BB1F-4FE9-B632-A33CE2A95667}" type="datetime1">
              <a:rPr lang="en-US" smtClean="0"/>
              <a:t>5/5/23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B43D2A-2E2E-4134-902D-520A86A4CDEE}" type="slidenum">
              <a:rPr lang="en-US" smtClean="0"/>
              <a:t>‹#›</a:t>
            </a:fld>
            <a:endParaRPr lang="en-US"/>
          </a:p>
        </p:txBody>
      </p:sp>
    </p:spTree>
    <p:extLst>
      <p:ext uri="{BB962C8B-B14F-4D97-AF65-F5344CB8AC3E}">
        <p14:creationId xmlns:p14="http://schemas.microsoft.com/office/powerpoint/2010/main" val="2762949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B10552A-BD2C-4AF8-935C-AB3632154B02}" type="datetime1">
              <a:rPr lang="en-US" smtClean="0"/>
              <a:t>5/5/23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B43D2A-2E2E-4134-902D-520A86A4CDEE}" type="slidenum">
              <a:rPr lang="en-US" smtClean="0"/>
              <a:t>‹#›</a:t>
            </a:fld>
            <a:endParaRPr lang="en-US"/>
          </a:p>
        </p:txBody>
      </p:sp>
    </p:spTree>
    <p:extLst>
      <p:ext uri="{BB962C8B-B14F-4D97-AF65-F5344CB8AC3E}">
        <p14:creationId xmlns:p14="http://schemas.microsoft.com/office/powerpoint/2010/main" val="964249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CC6C44-3B5B-4E76-8A7A-5A5830789CD3}" type="datetime1">
              <a:rPr lang="en-US" smtClean="0"/>
              <a:t>5/5/23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B43D2A-2E2E-4134-902D-520A86A4CDEE}" type="slidenum">
              <a:rPr lang="en-US" smtClean="0"/>
              <a:t>‹#›</a:t>
            </a:fld>
            <a:endParaRPr lang="en-US"/>
          </a:p>
        </p:txBody>
      </p:sp>
    </p:spTree>
    <p:extLst>
      <p:ext uri="{BB962C8B-B14F-4D97-AF65-F5344CB8AC3E}">
        <p14:creationId xmlns:p14="http://schemas.microsoft.com/office/powerpoint/2010/main" val="1215360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A828567-790E-41EA-BD85-78EB60DBB334}" type="datetime1">
              <a:rPr lang="en-US" smtClean="0"/>
              <a:t>5/5/23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B43D2A-2E2E-4134-902D-520A86A4CDEE}" type="slidenum">
              <a:rPr lang="en-US" smtClean="0"/>
              <a:t>‹#›</a:t>
            </a:fld>
            <a:endParaRPr lang="en-US"/>
          </a:p>
        </p:txBody>
      </p:sp>
    </p:spTree>
    <p:extLst>
      <p:ext uri="{BB962C8B-B14F-4D97-AF65-F5344CB8AC3E}">
        <p14:creationId xmlns:p14="http://schemas.microsoft.com/office/powerpoint/2010/main" val="1109088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E0C0E8-9CB7-4A1A-8270-EE6EB2349AA5}" type="datetime1">
              <a:rPr lang="en-US" smtClean="0"/>
              <a:t>5/5/23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B43D2A-2E2E-4134-902D-520A86A4CDEE}" type="slidenum">
              <a:rPr lang="en-US" smtClean="0"/>
              <a:t>‹#›</a:t>
            </a:fld>
            <a:endParaRPr lang="en-US"/>
          </a:p>
        </p:txBody>
      </p:sp>
    </p:spTree>
    <p:extLst>
      <p:ext uri="{BB962C8B-B14F-4D97-AF65-F5344CB8AC3E}">
        <p14:creationId xmlns:p14="http://schemas.microsoft.com/office/powerpoint/2010/main" val="2871877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32CF51-A2BA-4A6F-8041-C5599E4AE6DB}" type="datetime1">
              <a:rPr lang="en-US" smtClean="0"/>
              <a:t>5/5/23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B43D2A-2E2E-4134-902D-520A86A4CDEE}" type="slidenum">
              <a:rPr lang="en-US" smtClean="0"/>
              <a:t>‹#›</a:t>
            </a:fld>
            <a:endParaRPr lang="en-US"/>
          </a:p>
        </p:txBody>
      </p:sp>
    </p:spTree>
    <p:extLst>
      <p:ext uri="{BB962C8B-B14F-4D97-AF65-F5344CB8AC3E}">
        <p14:creationId xmlns:p14="http://schemas.microsoft.com/office/powerpoint/2010/main" val="3984275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E6D6A2-C6B0-4AE8-A326-CCC79B64F1BB}" type="datetime1">
              <a:rPr lang="en-US" smtClean="0"/>
              <a:t>5/5/23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B43D2A-2E2E-4134-902D-520A86A4CDEE}" type="slidenum">
              <a:rPr lang="en-US" smtClean="0"/>
              <a:t>‹#›</a:t>
            </a:fld>
            <a:endParaRPr lang="en-US"/>
          </a:p>
        </p:txBody>
      </p:sp>
    </p:spTree>
    <p:extLst>
      <p:ext uri="{BB962C8B-B14F-4D97-AF65-F5344CB8AC3E}">
        <p14:creationId xmlns:p14="http://schemas.microsoft.com/office/powerpoint/2010/main" val="3893880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415694-56DE-44D4-8852-D044EDC4BFBF}" type="datetime1">
              <a:rPr lang="en-US" smtClean="0"/>
              <a:t>5/5/23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B43D2A-2E2E-4134-902D-520A86A4CDEE}" type="slidenum">
              <a:rPr lang="en-US" smtClean="0"/>
              <a:t>‹#›</a:t>
            </a:fld>
            <a:endParaRPr lang="en-US"/>
          </a:p>
        </p:txBody>
      </p:sp>
    </p:spTree>
    <p:extLst>
      <p:ext uri="{BB962C8B-B14F-4D97-AF65-F5344CB8AC3E}">
        <p14:creationId xmlns:p14="http://schemas.microsoft.com/office/powerpoint/2010/main" val="177777569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l="41026" t="953" r="41420" b="82559"/>
          <a:stretch/>
        </p:blipFill>
        <p:spPr>
          <a:xfrm>
            <a:off x="931636" y="532474"/>
            <a:ext cx="1705971" cy="1180950"/>
          </a:xfrm>
          <a:prstGeom prst="rect">
            <a:avLst/>
          </a:prstGeom>
        </p:spPr>
      </p:pic>
      <p:sp>
        <p:nvSpPr>
          <p:cNvPr id="3" name="Subtitle 2"/>
          <p:cNvSpPr>
            <a:spLocks noGrp="1"/>
          </p:cNvSpPr>
          <p:nvPr>
            <p:ph type="subTitle" idx="1"/>
          </p:nvPr>
        </p:nvSpPr>
        <p:spPr>
          <a:xfrm>
            <a:off x="2105592" y="2771339"/>
            <a:ext cx="7766936" cy="1096899"/>
          </a:xfrm>
        </p:spPr>
        <p:txBody>
          <a:bodyPr>
            <a:noAutofit/>
          </a:bodyPr>
          <a:lstStyle/>
          <a:p>
            <a:pPr algn="ctr"/>
            <a:r>
              <a:rPr lang="en-US" sz="3600" dirty="0">
                <a:solidFill>
                  <a:srgbClr val="FFFF00"/>
                </a:solidFill>
                <a:latin typeface="Berlin Sans FB" panose="020E0602020502020306" pitchFamily="34" charset="0"/>
              </a:rPr>
              <a:t>A Report on Fund Utilization for Regional Activities </a:t>
            </a:r>
          </a:p>
          <a:p>
            <a:pPr algn="ctr"/>
            <a:endParaRPr lang="en-US" sz="3600" dirty="0">
              <a:solidFill>
                <a:srgbClr val="FFFF00"/>
              </a:solidFill>
              <a:latin typeface="Berlin Sans FB" panose="020E0602020502020306" pitchFamily="34" charset="0"/>
            </a:endParaRPr>
          </a:p>
          <a:p>
            <a:pPr algn="ctr"/>
            <a:endParaRPr lang="en-US" sz="3600" dirty="0">
              <a:solidFill>
                <a:srgbClr val="FFFF00"/>
              </a:solidFill>
              <a:latin typeface="Berlin Sans FB" panose="020E0602020502020306" pitchFamily="34" charset="0"/>
            </a:endParaRPr>
          </a:p>
        </p:txBody>
      </p:sp>
      <p:sp>
        <p:nvSpPr>
          <p:cNvPr id="4" name="Title 1">
            <a:extLst>
              <a:ext uri="{FF2B5EF4-FFF2-40B4-BE49-F238E27FC236}">
                <a16:creationId xmlns:a16="http://schemas.microsoft.com/office/drawing/2014/main" id="{ACA7A563-1364-0A4D-A0AC-825916CD3F1C}"/>
              </a:ext>
            </a:extLst>
          </p:cNvPr>
          <p:cNvSpPr txBox="1">
            <a:spLocks/>
          </p:cNvSpPr>
          <p:nvPr/>
        </p:nvSpPr>
        <p:spPr>
          <a:xfrm>
            <a:off x="1524000" y="248275"/>
            <a:ext cx="9144000" cy="4677878"/>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b="1" dirty="0">
              <a:solidFill>
                <a:srgbClr val="FFFF00"/>
              </a:solidFill>
              <a:latin typeface="Times New Roman" panose="02020603050405020304" pitchFamily="18" charset="0"/>
              <a:cs typeface="Times New Roman" panose="02020603050405020304" pitchFamily="18" charset="0"/>
            </a:endParaRPr>
          </a:p>
          <a:p>
            <a:endParaRPr lang="en-US" b="1" dirty="0">
              <a:solidFill>
                <a:srgbClr val="FFFF00"/>
              </a:solidFill>
              <a:latin typeface="Times New Roman" panose="02020603050405020304" pitchFamily="18" charset="0"/>
              <a:cs typeface="Times New Roman" panose="02020603050405020304" pitchFamily="18" charset="0"/>
            </a:endParaRPr>
          </a:p>
          <a:p>
            <a:endParaRPr lang="en-US" b="1" dirty="0">
              <a:solidFill>
                <a:srgbClr val="FFFF00"/>
              </a:solidFill>
              <a:latin typeface="Times New Roman" panose="02020603050405020304" pitchFamily="18" charset="0"/>
              <a:cs typeface="Times New Roman" panose="02020603050405020304" pitchFamily="18" charset="0"/>
            </a:endParaRPr>
          </a:p>
          <a:p>
            <a:br>
              <a:rPr lang="en-US" b="1" dirty="0">
                <a:solidFill>
                  <a:srgbClr val="FFFF00"/>
                </a:solidFill>
                <a:latin typeface="Times New Roman" panose="02020603050405020304" pitchFamily="18" charset="0"/>
                <a:cs typeface="Times New Roman" panose="02020603050405020304" pitchFamily="18" charset="0"/>
              </a:rPr>
            </a:br>
            <a:endParaRPr lang="x-none" b="1" dirty="0">
              <a:solidFill>
                <a:srgbClr val="FFFF00"/>
              </a:solidFill>
              <a:latin typeface="Times New Roman" panose="02020603050405020304" pitchFamily="18" charset="0"/>
              <a:cs typeface="Times New Roman" panose="02020603050405020304" pitchFamily="18" charset="0"/>
            </a:endParaRPr>
          </a:p>
        </p:txBody>
      </p:sp>
      <p:sp>
        <p:nvSpPr>
          <p:cNvPr id="5" name="Subtitle 2">
            <a:extLst>
              <a:ext uri="{FF2B5EF4-FFF2-40B4-BE49-F238E27FC236}">
                <a16:creationId xmlns:a16="http://schemas.microsoft.com/office/drawing/2014/main" id="{2BEC8E3A-E98B-DD4E-84D6-DF9A9C5E786C}"/>
              </a:ext>
            </a:extLst>
          </p:cNvPr>
          <p:cNvSpPr txBox="1">
            <a:spLocks/>
          </p:cNvSpPr>
          <p:nvPr/>
        </p:nvSpPr>
        <p:spPr>
          <a:xfrm>
            <a:off x="1193779" y="4926153"/>
            <a:ext cx="9144000" cy="1462088"/>
          </a:xfrm>
          <a:prstGeom prst="rect">
            <a:avLst/>
          </a:prstGeom>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solidFill>
                  <a:srgbClr val="FFFF00"/>
                </a:solidFill>
                <a:latin typeface="Berlin Sans FB" panose="020E0602020502020306" pitchFamily="34" charset="0"/>
                <a:cs typeface="Times New Roman" panose="02020603050405020304" pitchFamily="18" charset="0"/>
              </a:rPr>
              <a:t>         BY THE REGIONAL FUND MANAGER</a:t>
            </a:r>
          </a:p>
          <a:p>
            <a:r>
              <a:rPr lang="en-US" dirty="0">
                <a:solidFill>
                  <a:srgbClr val="FFFF00"/>
                </a:solidFill>
                <a:latin typeface="Berlin Sans FB" panose="020E0602020502020306" pitchFamily="34" charset="0"/>
                <a:cs typeface="Times New Roman" panose="02020603050405020304" pitchFamily="18" charset="0"/>
              </a:rPr>
              <a:t>              AT THE EXPERTS COMMITTEE MEETING IN BANJUL, GAMBIA</a:t>
            </a:r>
          </a:p>
          <a:p>
            <a:r>
              <a:rPr lang="en-US" dirty="0">
                <a:solidFill>
                  <a:srgbClr val="FFFF00"/>
                </a:solidFill>
                <a:latin typeface="Berlin Sans FB" panose="020E0602020502020306" pitchFamily="34" charset="0"/>
                <a:cs typeface="Times New Roman" panose="02020603050405020304" pitchFamily="18" charset="0"/>
              </a:rPr>
              <a:t>MAY 2023</a:t>
            </a:r>
            <a:endParaRPr lang="x-none" dirty="0">
              <a:solidFill>
                <a:srgbClr val="FFFF00"/>
              </a:solidFill>
              <a:latin typeface="Berlin Sans FB" panose="020E0602020502020306" pitchFamily="34" charset="0"/>
              <a:cs typeface="Times New Roman" panose="02020603050405020304" pitchFamily="18" charset="0"/>
            </a:endParaRPr>
          </a:p>
        </p:txBody>
      </p:sp>
      <p:sp>
        <p:nvSpPr>
          <p:cNvPr id="7" name="AutoShape 2" descr="World Customs Organization - Organisation Mondiale des Douanes | Brussels"/>
          <p:cNvSpPr>
            <a:spLocks noChangeAspect="1" noChangeArrowheads="1"/>
          </p:cNvSpPr>
          <p:nvPr/>
        </p:nvSpPr>
        <p:spPr bwMode="auto">
          <a:xfrm>
            <a:off x="9410411" y="1004450"/>
            <a:ext cx="1587809" cy="158781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514723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584973863"/>
              </p:ext>
            </p:extLst>
          </p:nvPr>
        </p:nvGraphicFramePr>
        <p:xfrm>
          <a:off x="975014" y="114647"/>
          <a:ext cx="10856767" cy="6300009"/>
        </p:xfrm>
        <a:graphic>
          <a:graphicData uri="http://schemas.openxmlformats.org/drawingml/2006/table">
            <a:tbl>
              <a:tblPr firstRow="1" firstCol="1" bandRow="1">
                <a:tableStyleId>{5C22544A-7EE6-4342-B048-85BDC9FD1C3A}</a:tableStyleId>
              </a:tblPr>
              <a:tblGrid>
                <a:gridCol w="462654">
                  <a:extLst>
                    <a:ext uri="{9D8B030D-6E8A-4147-A177-3AD203B41FA5}">
                      <a16:colId xmlns:a16="http://schemas.microsoft.com/office/drawing/2014/main" val="20000"/>
                    </a:ext>
                  </a:extLst>
                </a:gridCol>
                <a:gridCol w="1732116">
                  <a:extLst>
                    <a:ext uri="{9D8B030D-6E8A-4147-A177-3AD203B41FA5}">
                      <a16:colId xmlns:a16="http://schemas.microsoft.com/office/drawing/2014/main" val="20001"/>
                    </a:ext>
                  </a:extLst>
                </a:gridCol>
                <a:gridCol w="1290749">
                  <a:extLst>
                    <a:ext uri="{9D8B030D-6E8A-4147-A177-3AD203B41FA5}">
                      <a16:colId xmlns:a16="http://schemas.microsoft.com/office/drawing/2014/main" val="20002"/>
                    </a:ext>
                  </a:extLst>
                </a:gridCol>
                <a:gridCol w="876347">
                  <a:extLst>
                    <a:ext uri="{9D8B030D-6E8A-4147-A177-3AD203B41FA5}">
                      <a16:colId xmlns:a16="http://schemas.microsoft.com/office/drawing/2014/main" val="20003"/>
                    </a:ext>
                  </a:extLst>
                </a:gridCol>
                <a:gridCol w="1773272">
                  <a:extLst>
                    <a:ext uri="{9D8B030D-6E8A-4147-A177-3AD203B41FA5}">
                      <a16:colId xmlns:a16="http://schemas.microsoft.com/office/drawing/2014/main" val="20004"/>
                    </a:ext>
                  </a:extLst>
                </a:gridCol>
                <a:gridCol w="1025361">
                  <a:extLst>
                    <a:ext uri="{9D8B030D-6E8A-4147-A177-3AD203B41FA5}">
                      <a16:colId xmlns:a16="http://schemas.microsoft.com/office/drawing/2014/main" val="20005"/>
                    </a:ext>
                  </a:extLst>
                </a:gridCol>
                <a:gridCol w="2614849">
                  <a:extLst>
                    <a:ext uri="{9D8B030D-6E8A-4147-A177-3AD203B41FA5}">
                      <a16:colId xmlns:a16="http://schemas.microsoft.com/office/drawing/2014/main" val="20006"/>
                    </a:ext>
                  </a:extLst>
                </a:gridCol>
                <a:gridCol w="1081419">
                  <a:extLst>
                    <a:ext uri="{9D8B030D-6E8A-4147-A177-3AD203B41FA5}">
                      <a16:colId xmlns:a16="http://schemas.microsoft.com/office/drawing/2014/main" val="20007"/>
                    </a:ext>
                  </a:extLst>
                </a:gridCol>
              </a:tblGrid>
              <a:tr h="1989476">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6</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BRRC-AOC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006/WCO-WCA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22-09-2022</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GANIYOU LATIFOU</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3000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THE 11</a:t>
                      </a:r>
                      <a:r>
                        <a:rPr lang="en-GB" sz="1600" baseline="30000">
                          <a:solidFill>
                            <a:srgbClr val="FFC000"/>
                          </a:solidFill>
                          <a:effectLst/>
                          <a:latin typeface="Berlin Sans FB" panose="020E0602020502020306" pitchFamily="34" charset="0"/>
                        </a:rPr>
                        <a:t>TH</a:t>
                      </a:r>
                      <a:r>
                        <a:rPr lang="en-GB" sz="1600">
                          <a:solidFill>
                            <a:srgbClr val="FFC000"/>
                          </a:solidFill>
                          <a:effectLst/>
                          <a:latin typeface="Berlin Sans FB" panose="020E0602020502020306" pitchFamily="34" charset="0"/>
                        </a:rPr>
                        <a:t> REGIONAL ACCOUNT MEETING OF TRAINING AND HUMAN RESOURCES MANAGERS OCTOBER 12-14, 2022 IN ABUJA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9.1</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extLst>
                  <a:ext uri="{0D108BD9-81ED-4DB2-BD59-A6C34878D82A}">
                    <a16:rowId xmlns:a16="http://schemas.microsoft.com/office/drawing/2014/main" val="10000"/>
                  </a:ext>
                </a:extLst>
              </a:tr>
              <a:tr h="663159">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7</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AUDIT COMMITTEE </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/WCO-WCA </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20-09-2022</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ABDOULAYE NDIAYE</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4900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AUDIT OF REGIONAL STRUCTURES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extLst>
                  <a:ext uri="{0D108BD9-81ED-4DB2-BD59-A6C34878D82A}">
                    <a16:rowId xmlns:a16="http://schemas.microsoft.com/office/drawing/2014/main" val="10001"/>
                  </a:ext>
                </a:extLst>
              </a:tr>
              <a:tr h="663159">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8</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AUDIT COMMITTEE</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03-10-2022</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ALHAJIE SAIHOU DENTON</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6100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AUDIT OF REGIONAL STRUCTURES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14.4</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extLst>
                  <a:ext uri="{0D108BD9-81ED-4DB2-BD59-A6C34878D82A}">
                    <a16:rowId xmlns:a16="http://schemas.microsoft.com/office/drawing/2014/main" val="10002"/>
                  </a:ext>
                </a:extLst>
              </a:tr>
              <a:tr h="663159">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9</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AUDIT COMMITTEE</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28-09-2022</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EDWIN F.E CONTEH</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6100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AUDIT OF REGIONAL STRUCTURES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extLst>
                  <a:ext uri="{0D108BD9-81ED-4DB2-BD59-A6C34878D82A}">
                    <a16:rowId xmlns:a16="http://schemas.microsoft.com/office/drawing/2014/main" val="10003"/>
                  </a:ext>
                </a:extLst>
              </a:tr>
              <a:tr h="2321056">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10</a:t>
                      </a:r>
                      <a:endParaRPr lang="en-US" sz="1600" dirty="0">
                        <a:solidFill>
                          <a:srgbClr val="FFC000"/>
                        </a:solidFill>
                        <a:effectLst/>
                        <a:latin typeface="Berlin Sans FB" panose="020E0602020502020306" pitchFamily="34" charset="0"/>
                      </a:endParaRPr>
                    </a:p>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 </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AUDIT COMMITTEE</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/WCO-WCA</a:t>
                      </a:r>
                      <a:endParaRPr lang="en-US" sz="1600">
                        <a:solidFill>
                          <a:srgbClr val="FFC000"/>
                        </a:solidFill>
                        <a:effectLst/>
                        <a:latin typeface="Berlin Sans FB" panose="020E0602020502020306" pitchFamily="34" charset="0"/>
                      </a:endParaRPr>
                    </a:p>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a:t>
                      </a:r>
                      <a:endParaRPr lang="en-US" sz="1600">
                        <a:solidFill>
                          <a:srgbClr val="FFC000"/>
                        </a:solidFill>
                        <a:effectLst/>
                        <a:latin typeface="Berlin Sans FB" panose="020E0602020502020306" pitchFamily="34" charset="0"/>
                      </a:endParaRPr>
                    </a:p>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a:t>
                      </a:r>
                      <a:endParaRPr lang="en-US" sz="1600">
                        <a:solidFill>
                          <a:srgbClr val="FFC000"/>
                        </a:solidFill>
                        <a:effectLst/>
                        <a:latin typeface="Berlin Sans FB" panose="020E0602020502020306" pitchFamily="34" charset="0"/>
                      </a:endParaRPr>
                    </a:p>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a:t>
                      </a:r>
                      <a:endParaRPr lang="en-US" sz="1600">
                        <a:solidFill>
                          <a:srgbClr val="FFC000"/>
                        </a:solidFill>
                        <a:effectLst/>
                        <a:latin typeface="Berlin Sans FB" panose="020E0602020502020306" pitchFamily="34" charset="0"/>
                      </a:endParaRPr>
                    </a:p>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a:t>
                      </a:r>
                      <a:endParaRPr lang="en-US" sz="1600">
                        <a:solidFill>
                          <a:srgbClr val="FFC000"/>
                        </a:solidFill>
                        <a:effectLst/>
                        <a:latin typeface="Berlin Sans FB" panose="020E0602020502020306" pitchFamily="34" charset="0"/>
                      </a:endParaRPr>
                    </a:p>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28-09-2022</a:t>
                      </a:r>
                      <a:endParaRPr lang="en-US" sz="1600">
                        <a:solidFill>
                          <a:srgbClr val="FFC000"/>
                        </a:solidFill>
                        <a:effectLst/>
                        <a:latin typeface="Berlin Sans FB" panose="020E0602020502020306" pitchFamily="34" charset="0"/>
                      </a:endParaRPr>
                    </a:p>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a:t>
                      </a:r>
                      <a:endParaRPr lang="en-US" sz="1600">
                        <a:solidFill>
                          <a:srgbClr val="FFC000"/>
                        </a:solidFill>
                        <a:effectLst/>
                        <a:latin typeface="Berlin Sans FB" panose="020E0602020502020306" pitchFamily="34" charset="0"/>
                      </a:endParaRPr>
                    </a:p>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a:t>
                      </a:r>
                      <a:endParaRPr lang="en-US" sz="1600">
                        <a:solidFill>
                          <a:srgbClr val="FFC000"/>
                        </a:solidFill>
                        <a:effectLst/>
                        <a:latin typeface="Berlin Sans FB" panose="020E0602020502020306" pitchFamily="34" charset="0"/>
                      </a:endParaRPr>
                    </a:p>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a:t>
                      </a:r>
                      <a:endParaRPr lang="en-US" sz="1600">
                        <a:solidFill>
                          <a:srgbClr val="FFC000"/>
                        </a:solidFill>
                        <a:effectLst/>
                        <a:latin typeface="Berlin Sans FB" panose="020E0602020502020306" pitchFamily="34" charset="0"/>
                      </a:endParaRPr>
                    </a:p>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L.DANIEL JAIBLAI</a:t>
                      </a:r>
                      <a:endParaRPr lang="en-US" sz="1600">
                        <a:solidFill>
                          <a:srgbClr val="FFC000"/>
                        </a:solidFill>
                        <a:effectLst/>
                        <a:latin typeface="Berlin Sans FB" panose="020E0602020502020306" pitchFamily="34" charset="0"/>
                      </a:endParaRPr>
                    </a:p>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a:t>
                      </a:r>
                      <a:endParaRPr lang="en-US" sz="1600">
                        <a:solidFill>
                          <a:srgbClr val="FFC000"/>
                        </a:solidFill>
                        <a:effectLst/>
                        <a:latin typeface="Berlin Sans FB" panose="020E0602020502020306" pitchFamily="34" charset="0"/>
                      </a:endParaRPr>
                    </a:p>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a:t>
                      </a:r>
                      <a:endParaRPr lang="en-US" sz="1600">
                        <a:solidFill>
                          <a:srgbClr val="FFC000"/>
                        </a:solidFill>
                        <a:effectLst/>
                        <a:latin typeface="Berlin Sans FB" panose="020E0602020502020306" pitchFamily="34" charset="0"/>
                      </a:endParaRPr>
                    </a:p>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a:t>
                      </a:r>
                      <a:endParaRPr lang="en-US" sz="1600">
                        <a:solidFill>
                          <a:srgbClr val="FFC000"/>
                        </a:solidFill>
                        <a:effectLst/>
                        <a:latin typeface="Berlin Sans FB" panose="020E0602020502020306" pitchFamily="34" charset="0"/>
                      </a:endParaRPr>
                    </a:p>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3900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AUDIT OF REGIONAL STRUCTURES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 </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extLst>
                  <a:ext uri="{0D108BD9-81ED-4DB2-BD59-A6C34878D82A}">
                    <a16:rowId xmlns:a16="http://schemas.microsoft.com/office/drawing/2014/main" val="10004"/>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10</a:t>
            </a:fld>
            <a:endParaRPr lang="en-US"/>
          </a:p>
        </p:txBody>
      </p:sp>
    </p:spTree>
    <p:extLst>
      <p:ext uri="{BB962C8B-B14F-4D97-AF65-F5344CB8AC3E}">
        <p14:creationId xmlns:p14="http://schemas.microsoft.com/office/powerpoint/2010/main" val="4085978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92936563"/>
              </p:ext>
            </p:extLst>
          </p:nvPr>
        </p:nvGraphicFramePr>
        <p:xfrm>
          <a:off x="727950" y="280626"/>
          <a:ext cx="11076123" cy="4128740"/>
        </p:xfrm>
        <a:graphic>
          <a:graphicData uri="http://schemas.openxmlformats.org/drawingml/2006/table">
            <a:tbl>
              <a:tblPr firstRow="1" firstCol="1" bandRow="1">
                <a:tableStyleId>{5C22544A-7EE6-4342-B048-85BDC9FD1C3A}</a:tableStyleId>
              </a:tblPr>
              <a:tblGrid>
                <a:gridCol w="472002">
                  <a:extLst>
                    <a:ext uri="{9D8B030D-6E8A-4147-A177-3AD203B41FA5}">
                      <a16:colId xmlns:a16="http://schemas.microsoft.com/office/drawing/2014/main" val="20000"/>
                    </a:ext>
                  </a:extLst>
                </a:gridCol>
                <a:gridCol w="1767113">
                  <a:extLst>
                    <a:ext uri="{9D8B030D-6E8A-4147-A177-3AD203B41FA5}">
                      <a16:colId xmlns:a16="http://schemas.microsoft.com/office/drawing/2014/main" val="20001"/>
                    </a:ext>
                  </a:extLst>
                </a:gridCol>
                <a:gridCol w="1316827">
                  <a:extLst>
                    <a:ext uri="{9D8B030D-6E8A-4147-A177-3AD203B41FA5}">
                      <a16:colId xmlns:a16="http://schemas.microsoft.com/office/drawing/2014/main" val="20002"/>
                    </a:ext>
                  </a:extLst>
                </a:gridCol>
                <a:gridCol w="894053">
                  <a:extLst>
                    <a:ext uri="{9D8B030D-6E8A-4147-A177-3AD203B41FA5}">
                      <a16:colId xmlns:a16="http://schemas.microsoft.com/office/drawing/2014/main" val="20003"/>
                    </a:ext>
                  </a:extLst>
                </a:gridCol>
                <a:gridCol w="1809100">
                  <a:extLst>
                    <a:ext uri="{9D8B030D-6E8A-4147-A177-3AD203B41FA5}">
                      <a16:colId xmlns:a16="http://schemas.microsoft.com/office/drawing/2014/main" val="20004"/>
                    </a:ext>
                  </a:extLst>
                </a:gridCol>
                <a:gridCol w="1046078">
                  <a:extLst>
                    <a:ext uri="{9D8B030D-6E8A-4147-A177-3AD203B41FA5}">
                      <a16:colId xmlns:a16="http://schemas.microsoft.com/office/drawing/2014/main" val="20005"/>
                    </a:ext>
                  </a:extLst>
                </a:gridCol>
                <a:gridCol w="2667681">
                  <a:extLst>
                    <a:ext uri="{9D8B030D-6E8A-4147-A177-3AD203B41FA5}">
                      <a16:colId xmlns:a16="http://schemas.microsoft.com/office/drawing/2014/main" val="20006"/>
                    </a:ext>
                  </a:extLst>
                </a:gridCol>
                <a:gridCol w="1103269">
                  <a:extLst>
                    <a:ext uri="{9D8B030D-6E8A-4147-A177-3AD203B41FA5}">
                      <a16:colId xmlns:a16="http://schemas.microsoft.com/office/drawing/2014/main" val="20007"/>
                    </a:ext>
                  </a:extLst>
                </a:gridCol>
              </a:tblGrid>
              <a:tr h="1587977">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ea typeface="+mn-ea"/>
                          <a:cs typeface="+mn-cs"/>
                        </a:rPr>
                        <a:t>11</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BRRC-AOC</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  004/WCO-WCA</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20-10-2022</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SANGHO ABDEL KADER</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3000 EUROS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FOR THE 13</a:t>
                      </a:r>
                      <a:r>
                        <a:rPr lang="en-GB" sz="1600" b="0" baseline="30000">
                          <a:solidFill>
                            <a:srgbClr val="FFC000"/>
                          </a:solidFill>
                          <a:effectLst/>
                          <a:latin typeface="Berlin Sans FB" panose="020E0602020502020306" pitchFamily="34" charset="0"/>
                        </a:rPr>
                        <a:t>TH </a:t>
                      </a:r>
                      <a:r>
                        <a:rPr lang="en-GB" sz="1600" b="0">
                          <a:solidFill>
                            <a:srgbClr val="FFC000"/>
                          </a:solidFill>
                          <a:effectLst/>
                          <a:latin typeface="Berlin Sans FB" panose="020E0602020502020306" pitchFamily="34" charset="0"/>
                        </a:rPr>
                        <a:t>MEETING OF POINTS OF CONTACT SCHEDULED FOR 9 TO 11 NOVEMBER 2022 AT YAOUNDE, CAMEROON</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10.2</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extLst>
                  <a:ext uri="{0D108BD9-81ED-4DB2-BD59-A6C34878D82A}">
                    <a16:rowId xmlns:a16="http://schemas.microsoft.com/office/drawing/2014/main" val="10000"/>
                  </a:ext>
                </a:extLst>
              </a:tr>
              <a:tr h="2540763">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12</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BRLR-AC</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/OMD-AOC</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1-11-2022</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M. NJOYA NJIMOLUH IBRAHIM</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3,163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13</a:t>
                      </a:r>
                      <a:r>
                        <a:rPr lang="en-GB" sz="1600" baseline="30000">
                          <a:solidFill>
                            <a:srgbClr val="FFC000"/>
                          </a:solidFill>
                          <a:effectLst/>
                          <a:latin typeface="Berlin Sans FB" panose="020E0602020502020306" pitchFamily="34" charset="0"/>
                        </a:rPr>
                        <a:t>TH</a:t>
                      </a:r>
                      <a:r>
                        <a:rPr lang="en-GB" sz="1600">
                          <a:solidFill>
                            <a:srgbClr val="FFC000"/>
                          </a:solidFill>
                          <a:effectLst/>
                          <a:latin typeface="Berlin Sans FB" panose="020E0602020502020306" pitchFamily="34" charset="0"/>
                        </a:rPr>
                        <a:t> ANNUAL JOINT MEETING OF THE  NATIONAL CORRESPONDENTS OF RILO WEST AND CENTRAL AFRICA SCHEDULED FOR NOVEMBER 13 TO 19 2022 IN DAKAR, SENEGAL.</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10.5</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5FB43D2A-2E2E-4134-902D-520A86A4CDEE}" type="slidenum">
              <a:rPr lang="en-US" smtClean="0"/>
              <a:t>11</a:t>
            </a:fld>
            <a:endParaRPr lang="en-US"/>
          </a:p>
        </p:txBody>
      </p:sp>
    </p:spTree>
    <p:extLst>
      <p:ext uri="{BB962C8B-B14F-4D97-AF65-F5344CB8AC3E}">
        <p14:creationId xmlns:p14="http://schemas.microsoft.com/office/powerpoint/2010/main" val="390234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313064172"/>
              </p:ext>
            </p:extLst>
          </p:nvPr>
        </p:nvGraphicFramePr>
        <p:xfrm>
          <a:off x="946934" y="398607"/>
          <a:ext cx="9762629" cy="3091022"/>
        </p:xfrm>
        <a:graphic>
          <a:graphicData uri="http://schemas.openxmlformats.org/drawingml/2006/table">
            <a:tbl>
              <a:tblPr firstRow="1" firstCol="1" bandRow="1">
                <a:tableStyleId>{5C22544A-7EE6-4342-B048-85BDC9FD1C3A}</a:tableStyleId>
              </a:tblPr>
              <a:tblGrid>
                <a:gridCol w="416028">
                  <a:extLst>
                    <a:ext uri="{9D8B030D-6E8A-4147-A177-3AD203B41FA5}">
                      <a16:colId xmlns:a16="http://schemas.microsoft.com/office/drawing/2014/main" val="20000"/>
                    </a:ext>
                  </a:extLst>
                </a:gridCol>
                <a:gridCol w="1557554">
                  <a:extLst>
                    <a:ext uri="{9D8B030D-6E8A-4147-A177-3AD203B41FA5}">
                      <a16:colId xmlns:a16="http://schemas.microsoft.com/office/drawing/2014/main" val="20001"/>
                    </a:ext>
                  </a:extLst>
                </a:gridCol>
                <a:gridCol w="1160669">
                  <a:extLst>
                    <a:ext uri="{9D8B030D-6E8A-4147-A177-3AD203B41FA5}">
                      <a16:colId xmlns:a16="http://schemas.microsoft.com/office/drawing/2014/main" val="20002"/>
                    </a:ext>
                  </a:extLst>
                </a:gridCol>
                <a:gridCol w="788029">
                  <a:extLst>
                    <a:ext uri="{9D8B030D-6E8A-4147-A177-3AD203B41FA5}">
                      <a16:colId xmlns:a16="http://schemas.microsoft.com/office/drawing/2014/main" val="20003"/>
                    </a:ext>
                  </a:extLst>
                </a:gridCol>
                <a:gridCol w="1594563">
                  <a:extLst>
                    <a:ext uri="{9D8B030D-6E8A-4147-A177-3AD203B41FA5}">
                      <a16:colId xmlns:a16="http://schemas.microsoft.com/office/drawing/2014/main" val="20004"/>
                    </a:ext>
                  </a:extLst>
                </a:gridCol>
                <a:gridCol w="922026">
                  <a:extLst>
                    <a:ext uri="{9D8B030D-6E8A-4147-A177-3AD203B41FA5}">
                      <a16:colId xmlns:a16="http://schemas.microsoft.com/office/drawing/2014/main" val="20005"/>
                    </a:ext>
                  </a:extLst>
                </a:gridCol>
                <a:gridCol w="2351326">
                  <a:extLst>
                    <a:ext uri="{9D8B030D-6E8A-4147-A177-3AD203B41FA5}">
                      <a16:colId xmlns:a16="http://schemas.microsoft.com/office/drawing/2014/main" val="20006"/>
                    </a:ext>
                  </a:extLst>
                </a:gridCol>
                <a:gridCol w="972434">
                  <a:extLst>
                    <a:ext uri="{9D8B030D-6E8A-4147-A177-3AD203B41FA5}">
                      <a16:colId xmlns:a16="http://schemas.microsoft.com/office/drawing/2014/main" val="20007"/>
                    </a:ext>
                  </a:extLst>
                </a:gridCol>
              </a:tblGrid>
              <a:tr h="1023652">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ea typeface="+mn-ea"/>
                          <a:cs typeface="+mn-cs"/>
                        </a:rPr>
                        <a:t>13</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RTC ABUJA</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   /WCO-WCA</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29-12-2022</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KENNETH OMOROGBE OLOWO</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3,100 EUROS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BUDGETARY SESSION OF FINANCE COMMITTEE</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12.1 AND 10.3</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extLst>
                  <a:ext uri="{0D108BD9-81ED-4DB2-BD59-A6C34878D82A}">
                    <a16:rowId xmlns:a16="http://schemas.microsoft.com/office/drawing/2014/main" val="10000"/>
                  </a:ext>
                </a:extLst>
              </a:tr>
              <a:tr h="1565970">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14</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OVC</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01/WCO-WCA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03-01-2023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NSIKAN UMOH</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2,900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SIMULTANEOUS  INTERPRETATION IN ENGLISH, FRENCH AND PORTUGUESE / HOSTING OF ZOOM PLATFORM FROM THE REGIONAL FUND ACCOUNT USING BUDGET</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CODE 12.1</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extLst>
                  <a:ext uri="{0D108BD9-81ED-4DB2-BD59-A6C34878D82A}">
                    <a16:rowId xmlns:a16="http://schemas.microsoft.com/office/drawing/2014/main" val="10001"/>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12</a:t>
            </a:fld>
            <a:endParaRPr lang="en-US"/>
          </a:p>
        </p:txBody>
      </p:sp>
    </p:spTree>
    <p:extLst>
      <p:ext uri="{BB962C8B-B14F-4D97-AF65-F5344CB8AC3E}">
        <p14:creationId xmlns:p14="http://schemas.microsoft.com/office/powerpoint/2010/main" val="7496319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82709294"/>
              </p:ext>
            </p:extLst>
          </p:nvPr>
        </p:nvGraphicFramePr>
        <p:xfrm>
          <a:off x="265814" y="222800"/>
          <a:ext cx="11358150" cy="5509006"/>
        </p:xfrm>
        <a:graphic>
          <a:graphicData uri="http://schemas.openxmlformats.org/drawingml/2006/table">
            <a:tbl>
              <a:tblPr firstRow="1" firstCol="1" bandRow="1">
                <a:tableStyleId>{5C22544A-7EE6-4342-B048-85BDC9FD1C3A}</a:tableStyleId>
              </a:tblPr>
              <a:tblGrid>
                <a:gridCol w="484021">
                  <a:extLst>
                    <a:ext uri="{9D8B030D-6E8A-4147-A177-3AD203B41FA5}">
                      <a16:colId xmlns:a16="http://schemas.microsoft.com/office/drawing/2014/main" val="20000"/>
                    </a:ext>
                  </a:extLst>
                </a:gridCol>
                <a:gridCol w="1812107">
                  <a:extLst>
                    <a:ext uri="{9D8B030D-6E8A-4147-A177-3AD203B41FA5}">
                      <a16:colId xmlns:a16="http://schemas.microsoft.com/office/drawing/2014/main" val="20001"/>
                    </a:ext>
                  </a:extLst>
                </a:gridCol>
                <a:gridCol w="1350358">
                  <a:extLst>
                    <a:ext uri="{9D8B030D-6E8A-4147-A177-3AD203B41FA5}">
                      <a16:colId xmlns:a16="http://schemas.microsoft.com/office/drawing/2014/main" val="20002"/>
                    </a:ext>
                  </a:extLst>
                </a:gridCol>
                <a:gridCol w="916819">
                  <a:extLst>
                    <a:ext uri="{9D8B030D-6E8A-4147-A177-3AD203B41FA5}">
                      <a16:colId xmlns:a16="http://schemas.microsoft.com/office/drawing/2014/main" val="20003"/>
                    </a:ext>
                  </a:extLst>
                </a:gridCol>
                <a:gridCol w="1855165">
                  <a:extLst>
                    <a:ext uri="{9D8B030D-6E8A-4147-A177-3AD203B41FA5}">
                      <a16:colId xmlns:a16="http://schemas.microsoft.com/office/drawing/2014/main" val="20004"/>
                    </a:ext>
                  </a:extLst>
                </a:gridCol>
                <a:gridCol w="1072714">
                  <a:extLst>
                    <a:ext uri="{9D8B030D-6E8A-4147-A177-3AD203B41FA5}">
                      <a16:colId xmlns:a16="http://schemas.microsoft.com/office/drawing/2014/main" val="20005"/>
                    </a:ext>
                  </a:extLst>
                </a:gridCol>
                <a:gridCol w="2735605">
                  <a:extLst>
                    <a:ext uri="{9D8B030D-6E8A-4147-A177-3AD203B41FA5}">
                      <a16:colId xmlns:a16="http://schemas.microsoft.com/office/drawing/2014/main" val="20006"/>
                    </a:ext>
                  </a:extLst>
                </a:gridCol>
                <a:gridCol w="1131361">
                  <a:extLst>
                    <a:ext uri="{9D8B030D-6E8A-4147-A177-3AD203B41FA5}">
                      <a16:colId xmlns:a16="http://schemas.microsoft.com/office/drawing/2014/main" val="20007"/>
                    </a:ext>
                  </a:extLst>
                </a:gridCol>
              </a:tblGrid>
              <a:tr h="1639734">
                <a:tc>
                  <a:txBody>
                    <a:bodyPr/>
                    <a:lstStyle/>
                    <a:p>
                      <a:pPr marL="0" marR="0">
                        <a:lnSpc>
                          <a:spcPct val="107000"/>
                        </a:lnSpc>
                        <a:spcBef>
                          <a:spcPts val="0"/>
                        </a:spcBef>
                        <a:spcAft>
                          <a:spcPts val="0"/>
                        </a:spcAft>
                      </a:pPr>
                      <a:r>
                        <a:rPr lang="en-GB" sz="1800" b="0" dirty="0">
                          <a:solidFill>
                            <a:srgbClr val="FFC000"/>
                          </a:solidFill>
                          <a:effectLst/>
                          <a:latin typeface="Berlin Sans FB" panose="020E0602020502020306" pitchFamily="34" charset="0"/>
                          <a:ea typeface="+mn-ea"/>
                          <a:cs typeface="+mn-cs"/>
                        </a:rPr>
                        <a:t>15</a:t>
                      </a:r>
                      <a:endParaRPr lang="en-US" sz="18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800" b="0" dirty="0">
                          <a:solidFill>
                            <a:srgbClr val="FFC000"/>
                          </a:solidFill>
                          <a:effectLst/>
                          <a:latin typeface="Berlin Sans FB" panose="020E0602020502020306" pitchFamily="34" charset="0"/>
                        </a:rPr>
                        <a:t>RILO WA</a:t>
                      </a:r>
                      <a:endParaRPr lang="en-US" sz="18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  /WCO-WCA</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29-12-2022</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BIRAME SIDY KANE</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2,482 EUROS</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FOR BUDGETARY SESSION OF THE FINANCE COMMITTEE</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800" b="0" dirty="0">
                          <a:solidFill>
                            <a:srgbClr val="FFC000"/>
                          </a:solidFill>
                          <a:effectLst/>
                          <a:latin typeface="Berlin Sans FB" panose="020E0602020502020306" pitchFamily="34" charset="0"/>
                        </a:rPr>
                        <a:t>11.7 (LINE NOT USED BECAUSE OF VIRTUAL MEETING]</a:t>
                      </a:r>
                      <a:endParaRPr lang="en-US" sz="18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extLst>
                  <a:ext uri="{0D108BD9-81ED-4DB2-BD59-A6C34878D82A}">
                    <a16:rowId xmlns:a16="http://schemas.microsoft.com/office/drawing/2014/main" val="10000"/>
                  </a:ext>
                </a:extLst>
              </a:tr>
              <a:tr h="1071870">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ea typeface="+mn-ea"/>
                          <a:cs typeface="+mn-cs"/>
                        </a:rPr>
                        <a:t>16</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BRRC-AOC</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017/REVUE/WCO-WCA</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30-12-2022</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SANGHO ABDEL KADER</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3,062 EUROS</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FOR THE BUDGETARY SESSION OF FINANCE COMMITTEE IN GUINEA CONAKRY FROM THE 14-16 DECEMBER 2022</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11.4</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extLst>
                  <a:ext uri="{0D108BD9-81ED-4DB2-BD59-A6C34878D82A}">
                    <a16:rowId xmlns:a16="http://schemas.microsoft.com/office/drawing/2014/main" val="10001"/>
                  </a:ext>
                </a:extLst>
              </a:tr>
              <a:tr h="1639734">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ea typeface="+mn-ea"/>
                          <a:cs typeface="+mn-cs"/>
                        </a:rPr>
                        <a:t>17</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BRLR-AC</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         /OMD-AOC</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30-12-2022</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M. NJOYA NJIMOLUH IBRAHIM</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3,142 EUROS</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FOR THE BUDGETARY SESSION OF FINANCE COMMITTEE  IN GUINEA CONAKRY FROM THE 14-16 DECEMBER 2022</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11.7(LINE NOT USED BECAUSE OF VIRTUAL MEETING]</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extLst>
                  <a:ext uri="{0D108BD9-81ED-4DB2-BD59-A6C34878D82A}">
                    <a16:rowId xmlns:a16="http://schemas.microsoft.com/office/drawing/2014/main" val="10002"/>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13</a:t>
            </a:fld>
            <a:endParaRPr lang="en-US"/>
          </a:p>
        </p:txBody>
      </p:sp>
    </p:spTree>
    <p:extLst>
      <p:ext uri="{BB962C8B-B14F-4D97-AF65-F5344CB8AC3E}">
        <p14:creationId xmlns:p14="http://schemas.microsoft.com/office/powerpoint/2010/main" val="834029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830709523"/>
              </p:ext>
            </p:extLst>
          </p:nvPr>
        </p:nvGraphicFramePr>
        <p:xfrm>
          <a:off x="554182" y="346364"/>
          <a:ext cx="11069781" cy="6206836"/>
        </p:xfrm>
        <a:graphic>
          <a:graphicData uri="http://schemas.openxmlformats.org/drawingml/2006/table">
            <a:tbl>
              <a:tblPr firstRow="1" firstCol="1" bandRow="1">
                <a:tableStyleId>{5C22544A-7EE6-4342-B048-85BDC9FD1C3A}</a:tableStyleId>
              </a:tblPr>
              <a:tblGrid>
                <a:gridCol w="471732">
                  <a:extLst>
                    <a:ext uri="{9D8B030D-6E8A-4147-A177-3AD203B41FA5}">
                      <a16:colId xmlns:a16="http://schemas.microsoft.com/office/drawing/2014/main" val="20000"/>
                    </a:ext>
                  </a:extLst>
                </a:gridCol>
                <a:gridCol w="1766100">
                  <a:extLst>
                    <a:ext uri="{9D8B030D-6E8A-4147-A177-3AD203B41FA5}">
                      <a16:colId xmlns:a16="http://schemas.microsoft.com/office/drawing/2014/main" val="20001"/>
                    </a:ext>
                  </a:extLst>
                </a:gridCol>
                <a:gridCol w="1316075">
                  <a:extLst>
                    <a:ext uri="{9D8B030D-6E8A-4147-A177-3AD203B41FA5}">
                      <a16:colId xmlns:a16="http://schemas.microsoft.com/office/drawing/2014/main" val="20002"/>
                    </a:ext>
                  </a:extLst>
                </a:gridCol>
                <a:gridCol w="893541">
                  <a:extLst>
                    <a:ext uri="{9D8B030D-6E8A-4147-A177-3AD203B41FA5}">
                      <a16:colId xmlns:a16="http://schemas.microsoft.com/office/drawing/2014/main" val="20003"/>
                    </a:ext>
                  </a:extLst>
                </a:gridCol>
                <a:gridCol w="1808064">
                  <a:extLst>
                    <a:ext uri="{9D8B030D-6E8A-4147-A177-3AD203B41FA5}">
                      <a16:colId xmlns:a16="http://schemas.microsoft.com/office/drawing/2014/main" val="20004"/>
                    </a:ext>
                  </a:extLst>
                </a:gridCol>
                <a:gridCol w="1045479">
                  <a:extLst>
                    <a:ext uri="{9D8B030D-6E8A-4147-A177-3AD203B41FA5}">
                      <a16:colId xmlns:a16="http://schemas.microsoft.com/office/drawing/2014/main" val="20005"/>
                    </a:ext>
                  </a:extLst>
                </a:gridCol>
                <a:gridCol w="2666153">
                  <a:extLst>
                    <a:ext uri="{9D8B030D-6E8A-4147-A177-3AD203B41FA5}">
                      <a16:colId xmlns:a16="http://schemas.microsoft.com/office/drawing/2014/main" val="20006"/>
                    </a:ext>
                  </a:extLst>
                </a:gridCol>
                <a:gridCol w="1102637">
                  <a:extLst>
                    <a:ext uri="{9D8B030D-6E8A-4147-A177-3AD203B41FA5}">
                      <a16:colId xmlns:a16="http://schemas.microsoft.com/office/drawing/2014/main" val="20007"/>
                    </a:ext>
                  </a:extLst>
                </a:gridCol>
              </a:tblGrid>
              <a:tr h="1659009">
                <a:tc>
                  <a:txBody>
                    <a:bodyPr/>
                    <a:lstStyle/>
                    <a:p>
                      <a:pPr marL="0" marR="0">
                        <a:lnSpc>
                          <a:spcPct val="107000"/>
                        </a:lnSpc>
                        <a:spcBef>
                          <a:spcPts val="0"/>
                        </a:spcBef>
                        <a:spcAft>
                          <a:spcPts val="0"/>
                        </a:spcAft>
                      </a:pPr>
                      <a:r>
                        <a:rPr lang="en-GB" sz="1800" b="0" dirty="0">
                          <a:solidFill>
                            <a:srgbClr val="FFC000"/>
                          </a:solidFill>
                          <a:effectLst/>
                          <a:latin typeface="Berlin Sans FB" panose="020E0602020502020306" pitchFamily="34" charset="0"/>
                          <a:ea typeface="+mn-ea"/>
                          <a:cs typeface="+mn-cs"/>
                        </a:rPr>
                        <a:t>18</a:t>
                      </a:r>
                      <a:endParaRPr lang="en-US" sz="18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BRRC-AOC</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 008/WCO-WCA</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01-12-2022</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GNANAGO KOKORA ABY HARDING</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3000 EUROS</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FOR THE TECHNICAL ASSISTANCE MISSIONS FOR MEMBERS FROM 19 TO 21 DECEMBER 2022</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dirty="0">
                          <a:solidFill>
                            <a:srgbClr val="FFC000"/>
                          </a:solidFill>
                          <a:effectLst/>
                          <a:latin typeface="Berlin Sans FB" panose="020E0602020502020306" pitchFamily="34" charset="0"/>
                        </a:rPr>
                        <a:t>9.1</a:t>
                      </a:r>
                      <a:endParaRPr lang="en-US" sz="18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0"/>
                  </a:ext>
                </a:extLst>
              </a:tr>
              <a:tr h="1659009">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19</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BRRC-AOC</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007/WCO-WCA</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01-12-2022</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SANGHO ABDEL KADER</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3000 EUROS</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FOR TECHNICAL ASSISTANCE MISSION TO CONGO CUSTOMS FROM 19 TO 21 DECEMBER 2022</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9.1</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1"/>
                  </a:ext>
                </a:extLst>
              </a:tr>
              <a:tr h="1659009">
                <a:tc>
                  <a:txBody>
                    <a:bodyPr/>
                    <a:lstStyle/>
                    <a:p>
                      <a:pPr marL="0" marR="0">
                        <a:lnSpc>
                          <a:spcPct val="107000"/>
                        </a:lnSpc>
                        <a:spcBef>
                          <a:spcPts val="0"/>
                        </a:spcBef>
                        <a:spcAft>
                          <a:spcPts val="0"/>
                        </a:spcAft>
                      </a:pPr>
                      <a:r>
                        <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rPr>
                        <a:t>20</a:t>
                      </a: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CRF-OUAGADOUGOU</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          /OMD-AOC</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05-12-2022</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SAWADOGO CASIMIR</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2,630 EUROS</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FOR THE BUDGETARY SESSION OF FINANCE COMMITTEE IN GUINEA CONAKRY FROM THE 14-16 DECEMBER 2022</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7.5 AND 12.1</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2"/>
                  </a:ext>
                </a:extLst>
              </a:tr>
              <a:tr h="1229809">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ea typeface="+mn-ea"/>
                          <a:cs typeface="+mn-cs"/>
                        </a:rPr>
                        <a:t>21</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BRLR-AC</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    /OMD-AOC</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04-01-2023</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M. ESAMBA BOKEL POKA JEAN PAUL </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4,000 EUROS</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FOR THE MEETING OF THE CENMAT MANAGEMENT GROUP</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11.5</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3"/>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14</a:t>
            </a:fld>
            <a:endParaRPr lang="en-US"/>
          </a:p>
        </p:txBody>
      </p:sp>
    </p:spTree>
    <p:extLst>
      <p:ext uri="{BB962C8B-B14F-4D97-AF65-F5344CB8AC3E}">
        <p14:creationId xmlns:p14="http://schemas.microsoft.com/office/powerpoint/2010/main" val="2835426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793447669"/>
              </p:ext>
            </p:extLst>
          </p:nvPr>
        </p:nvGraphicFramePr>
        <p:xfrm>
          <a:off x="1032130" y="495590"/>
          <a:ext cx="10841214" cy="5226336"/>
        </p:xfrm>
        <a:graphic>
          <a:graphicData uri="http://schemas.openxmlformats.org/drawingml/2006/table">
            <a:tbl>
              <a:tblPr firstRow="1" firstCol="1" bandRow="1">
                <a:tableStyleId>{5C22544A-7EE6-4342-B048-85BDC9FD1C3A}</a:tableStyleId>
              </a:tblPr>
              <a:tblGrid>
                <a:gridCol w="461992">
                  <a:extLst>
                    <a:ext uri="{9D8B030D-6E8A-4147-A177-3AD203B41FA5}">
                      <a16:colId xmlns:a16="http://schemas.microsoft.com/office/drawing/2014/main" val="20000"/>
                    </a:ext>
                  </a:extLst>
                </a:gridCol>
                <a:gridCol w="1729635">
                  <a:extLst>
                    <a:ext uri="{9D8B030D-6E8A-4147-A177-3AD203B41FA5}">
                      <a16:colId xmlns:a16="http://schemas.microsoft.com/office/drawing/2014/main" val="20001"/>
                    </a:ext>
                  </a:extLst>
                </a:gridCol>
                <a:gridCol w="1288900">
                  <a:extLst>
                    <a:ext uri="{9D8B030D-6E8A-4147-A177-3AD203B41FA5}">
                      <a16:colId xmlns:a16="http://schemas.microsoft.com/office/drawing/2014/main" val="20002"/>
                    </a:ext>
                  </a:extLst>
                </a:gridCol>
                <a:gridCol w="875091">
                  <a:extLst>
                    <a:ext uri="{9D8B030D-6E8A-4147-A177-3AD203B41FA5}">
                      <a16:colId xmlns:a16="http://schemas.microsoft.com/office/drawing/2014/main" val="20003"/>
                    </a:ext>
                  </a:extLst>
                </a:gridCol>
                <a:gridCol w="1770732">
                  <a:extLst>
                    <a:ext uri="{9D8B030D-6E8A-4147-A177-3AD203B41FA5}">
                      <a16:colId xmlns:a16="http://schemas.microsoft.com/office/drawing/2014/main" val="20004"/>
                    </a:ext>
                  </a:extLst>
                </a:gridCol>
                <a:gridCol w="1023892">
                  <a:extLst>
                    <a:ext uri="{9D8B030D-6E8A-4147-A177-3AD203B41FA5}">
                      <a16:colId xmlns:a16="http://schemas.microsoft.com/office/drawing/2014/main" val="20005"/>
                    </a:ext>
                  </a:extLst>
                </a:gridCol>
                <a:gridCol w="2611102">
                  <a:extLst>
                    <a:ext uri="{9D8B030D-6E8A-4147-A177-3AD203B41FA5}">
                      <a16:colId xmlns:a16="http://schemas.microsoft.com/office/drawing/2014/main" val="20006"/>
                    </a:ext>
                  </a:extLst>
                </a:gridCol>
                <a:gridCol w="1079870">
                  <a:extLst>
                    <a:ext uri="{9D8B030D-6E8A-4147-A177-3AD203B41FA5}">
                      <a16:colId xmlns:a16="http://schemas.microsoft.com/office/drawing/2014/main" val="20007"/>
                    </a:ext>
                  </a:extLst>
                </a:gridCol>
              </a:tblGrid>
              <a:tr h="1331003">
                <a:tc>
                  <a:txBody>
                    <a:bodyPr/>
                    <a:lstStyle/>
                    <a:p>
                      <a:pPr marL="0" marR="0">
                        <a:lnSpc>
                          <a:spcPct val="107000"/>
                        </a:lnSpc>
                        <a:spcBef>
                          <a:spcPts val="0"/>
                        </a:spcBef>
                        <a:spcAft>
                          <a:spcPts val="0"/>
                        </a:spcAft>
                      </a:pPr>
                      <a:r>
                        <a:rPr lang="en-US" sz="18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rPr>
                        <a:t>22</a:t>
                      </a:r>
                    </a:p>
                  </a:txBody>
                  <a:tcPr marL="62493" marR="62493" marT="0" marB="0">
                    <a:solidFill>
                      <a:srgbClr val="002060"/>
                    </a:solidFill>
                  </a:tcPr>
                </a:tc>
                <a:tc>
                  <a:txBody>
                    <a:bodyPr/>
                    <a:lstStyle/>
                    <a:p>
                      <a:pPr marL="0" marR="0">
                        <a:lnSpc>
                          <a:spcPct val="107000"/>
                        </a:lnSpc>
                        <a:spcBef>
                          <a:spcPts val="0"/>
                        </a:spcBef>
                        <a:spcAft>
                          <a:spcPts val="0"/>
                        </a:spcAft>
                      </a:pPr>
                      <a:r>
                        <a:rPr lang="en-GB" sz="1800" b="0" dirty="0">
                          <a:solidFill>
                            <a:srgbClr val="FFC000"/>
                          </a:solidFill>
                          <a:effectLst/>
                          <a:latin typeface="Berlin Sans FB" panose="020E0602020502020306" pitchFamily="34" charset="0"/>
                        </a:rPr>
                        <a:t>BRLR-AC</a:t>
                      </a:r>
                      <a:endParaRPr lang="en-US" sz="18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     /OMD-AOC</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04-01-2023</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M. NJOYA NJIMOLUH IBRAHIM</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4,000 EUROS</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FOR THE MEETING OF THE CENMAT MANAGEMENT GROUP</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dirty="0">
                          <a:solidFill>
                            <a:srgbClr val="FFC000"/>
                          </a:solidFill>
                          <a:effectLst/>
                          <a:latin typeface="Berlin Sans FB" panose="020E0602020502020306" pitchFamily="34" charset="0"/>
                        </a:rPr>
                        <a:t>11.6</a:t>
                      </a:r>
                      <a:endParaRPr lang="en-US" sz="18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0"/>
                  </a:ext>
                </a:extLst>
              </a:tr>
              <a:tr h="1331003">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ea typeface="+mn-ea"/>
                          <a:cs typeface="+mn-cs"/>
                        </a:rPr>
                        <a:t>23</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RILO WA</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      /WCO-WCA</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04-01-2023</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BIRAME SIDY KANE</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4,000 EUROS</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ANNUAL MEETING OF RILOs/ CEN (CENMAT]MANAGEMENT TEAM MEETING</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11.5 AND 11.6</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1"/>
                  </a:ext>
                </a:extLst>
              </a:tr>
              <a:tr h="1233327">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ea typeface="+mn-ea"/>
                          <a:cs typeface="+mn-cs"/>
                        </a:rPr>
                        <a:t>24</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BRLR-AC</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   /OMD-AOC</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09-01-2023</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M. NJOYA NJIMOLUH IBRAHIM</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35,000 EUROS</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FOR ALAMBA 3-ALAFI</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10.17</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2"/>
                  </a:ext>
                </a:extLst>
              </a:tr>
              <a:tr h="1331003">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ea typeface="+mn-ea"/>
                          <a:cs typeface="+mn-cs"/>
                        </a:rPr>
                        <a:t>25</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RTC/BRAZZAVILLE</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 010/WCO-WCA</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13-01-2023</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TSEKET GOMEZ</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4,500 EUROS</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FOR MEETING OF THE FINANCE AND THE AUDIT COMMITTEE IN GUINEA CONAKRY</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7.5 AND 12.1</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3"/>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15</a:t>
            </a:fld>
            <a:endParaRPr lang="en-US"/>
          </a:p>
        </p:txBody>
      </p:sp>
    </p:spTree>
    <p:extLst>
      <p:ext uri="{BB962C8B-B14F-4D97-AF65-F5344CB8AC3E}">
        <p14:creationId xmlns:p14="http://schemas.microsoft.com/office/powerpoint/2010/main" val="3755987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519987156"/>
              </p:ext>
            </p:extLst>
          </p:nvPr>
        </p:nvGraphicFramePr>
        <p:xfrm>
          <a:off x="503590" y="481733"/>
          <a:ext cx="10718592" cy="5626931"/>
        </p:xfrm>
        <a:graphic>
          <a:graphicData uri="http://schemas.openxmlformats.org/drawingml/2006/table">
            <a:tbl>
              <a:tblPr firstRow="1" firstCol="1" bandRow="1">
                <a:tableStyleId>{5C22544A-7EE6-4342-B048-85BDC9FD1C3A}</a:tableStyleId>
              </a:tblPr>
              <a:tblGrid>
                <a:gridCol w="456766">
                  <a:extLst>
                    <a:ext uri="{9D8B030D-6E8A-4147-A177-3AD203B41FA5}">
                      <a16:colId xmlns:a16="http://schemas.microsoft.com/office/drawing/2014/main" val="20000"/>
                    </a:ext>
                  </a:extLst>
                </a:gridCol>
                <a:gridCol w="1710071">
                  <a:extLst>
                    <a:ext uri="{9D8B030D-6E8A-4147-A177-3AD203B41FA5}">
                      <a16:colId xmlns:a16="http://schemas.microsoft.com/office/drawing/2014/main" val="20001"/>
                    </a:ext>
                  </a:extLst>
                </a:gridCol>
                <a:gridCol w="1274322">
                  <a:extLst>
                    <a:ext uri="{9D8B030D-6E8A-4147-A177-3AD203B41FA5}">
                      <a16:colId xmlns:a16="http://schemas.microsoft.com/office/drawing/2014/main" val="20002"/>
                    </a:ext>
                  </a:extLst>
                </a:gridCol>
                <a:gridCol w="865193">
                  <a:extLst>
                    <a:ext uri="{9D8B030D-6E8A-4147-A177-3AD203B41FA5}">
                      <a16:colId xmlns:a16="http://schemas.microsoft.com/office/drawing/2014/main" val="20003"/>
                    </a:ext>
                  </a:extLst>
                </a:gridCol>
                <a:gridCol w="1750704">
                  <a:extLst>
                    <a:ext uri="{9D8B030D-6E8A-4147-A177-3AD203B41FA5}">
                      <a16:colId xmlns:a16="http://schemas.microsoft.com/office/drawing/2014/main" val="20004"/>
                    </a:ext>
                  </a:extLst>
                </a:gridCol>
                <a:gridCol w="1012311">
                  <a:extLst>
                    <a:ext uri="{9D8B030D-6E8A-4147-A177-3AD203B41FA5}">
                      <a16:colId xmlns:a16="http://schemas.microsoft.com/office/drawing/2014/main" val="20005"/>
                    </a:ext>
                  </a:extLst>
                </a:gridCol>
                <a:gridCol w="2581570">
                  <a:extLst>
                    <a:ext uri="{9D8B030D-6E8A-4147-A177-3AD203B41FA5}">
                      <a16:colId xmlns:a16="http://schemas.microsoft.com/office/drawing/2014/main" val="20006"/>
                    </a:ext>
                  </a:extLst>
                </a:gridCol>
                <a:gridCol w="1067655">
                  <a:extLst>
                    <a:ext uri="{9D8B030D-6E8A-4147-A177-3AD203B41FA5}">
                      <a16:colId xmlns:a16="http://schemas.microsoft.com/office/drawing/2014/main" val="20007"/>
                    </a:ext>
                  </a:extLst>
                </a:gridCol>
              </a:tblGrid>
              <a:tr h="2817842">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ea typeface="+mn-ea"/>
                          <a:cs typeface="+mn-cs"/>
                        </a:rPr>
                        <a:t>2</a:t>
                      </a:r>
                      <a:r>
                        <a:rPr lang="en-US" sz="1600" b="0" dirty="0">
                          <a:solidFill>
                            <a:srgbClr val="FFC000"/>
                          </a:solidFill>
                          <a:effectLst/>
                          <a:latin typeface="Berlin Sans FB" panose="020E0602020502020306" pitchFamily="34" charset="0"/>
                          <a:ea typeface="+mn-ea"/>
                          <a:cs typeface="Times New Roman" panose="02020603050405020304" pitchFamily="18" charset="0"/>
                        </a:rPr>
                        <a:t>6</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RTC/BRAZZAVILLE</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 011/WCO-WCA</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20-01-2023</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TSEKET GOMEZ</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3,870 EUROS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FOR THE 18</a:t>
                      </a:r>
                      <a:r>
                        <a:rPr lang="en-GB" sz="1600" b="0" baseline="30000">
                          <a:solidFill>
                            <a:srgbClr val="FFC000"/>
                          </a:solidFill>
                          <a:effectLst/>
                          <a:latin typeface="Berlin Sans FB" panose="020E0602020502020306" pitchFamily="34" charset="0"/>
                        </a:rPr>
                        <a:t>TH </a:t>
                      </a:r>
                      <a:r>
                        <a:rPr lang="en-GB" sz="1600" b="0">
                          <a:solidFill>
                            <a:srgbClr val="FFC000"/>
                          </a:solidFill>
                          <a:effectLst/>
                          <a:latin typeface="Berlin Sans FB" panose="020E0602020502020306" pitchFamily="34" charset="0"/>
                        </a:rPr>
                        <a:t>GLOBAL  MEETING OF DIRECTORS OF REGIONAL CAPACITY BUILDING OFFICES (ROCB], REGIONAL TRAINING CENTERS  (RTCs] AND VICE PRESIDENT’S  OFFICES AND 14</a:t>
                      </a:r>
                      <a:r>
                        <a:rPr lang="en-GB" sz="1600" b="0" baseline="30000">
                          <a:solidFill>
                            <a:srgbClr val="FFC000"/>
                          </a:solidFill>
                          <a:effectLst/>
                          <a:latin typeface="Berlin Sans FB" panose="020E0602020502020306" pitchFamily="34" charset="0"/>
                        </a:rPr>
                        <a:t>TH</a:t>
                      </a:r>
                      <a:r>
                        <a:rPr lang="en-GB" sz="1600" b="0">
                          <a:solidFill>
                            <a:srgbClr val="FFC000"/>
                          </a:solidFill>
                          <a:effectLst/>
                          <a:latin typeface="Berlin Sans FB" panose="020E0602020502020306" pitchFamily="34" charset="0"/>
                        </a:rPr>
                        <a:t> SESSION OF THE CAPACITY BUILDING COMMITTEE </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11.2</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extLst>
                  <a:ext uri="{0D108BD9-81ED-4DB2-BD59-A6C34878D82A}">
                    <a16:rowId xmlns:a16="http://schemas.microsoft.com/office/drawing/2014/main" val="10000"/>
                  </a:ext>
                </a:extLst>
              </a:tr>
              <a:tr h="1263562">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27</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BRRC-AOC</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001-23/WCO-WCA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23-01-2023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SANGHO ABDEL KADER</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3,492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THE 14</a:t>
                      </a:r>
                      <a:r>
                        <a:rPr lang="en-GB" sz="1600" baseline="30000">
                          <a:solidFill>
                            <a:srgbClr val="FFC000"/>
                          </a:solidFill>
                          <a:effectLst/>
                          <a:latin typeface="Berlin Sans FB" panose="020E0602020502020306" pitchFamily="34" charset="0"/>
                        </a:rPr>
                        <a:t>TH</a:t>
                      </a:r>
                      <a:r>
                        <a:rPr lang="en-GB" sz="1600">
                          <a:solidFill>
                            <a:srgbClr val="FFC000"/>
                          </a:solidFill>
                          <a:effectLst/>
                          <a:latin typeface="Berlin Sans FB" panose="020E0602020502020306" pitchFamily="34" charset="0"/>
                        </a:rPr>
                        <a:t> SESSION OF CAPACITY BUILDING FROM FEBRUARY 22 TO 24,2023 IN BRUSSELS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11.2</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extLst>
                  <a:ext uri="{0D108BD9-81ED-4DB2-BD59-A6C34878D82A}">
                    <a16:rowId xmlns:a16="http://schemas.microsoft.com/office/drawing/2014/main" val="10001"/>
                  </a:ext>
                </a:extLst>
              </a:tr>
              <a:tr h="1449735">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28</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BRRC-AOC</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002-23/WCO-WCA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23-01-2023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GNANAGO KOKORA ABY HARDING</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3,228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THE 18</a:t>
                      </a:r>
                      <a:r>
                        <a:rPr lang="en-GB" sz="1600" baseline="30000">
                          <a:solidFill>
                            <a:srgbClr val="FFC000"/>
                          </a:solidFill>
                          <a:effectLst/>
                          <a:latin typeface="Berlin Sans FB" panose="020E0602020502020306" pitchFamily="34" charset="0"/>
                        </a:rPr>
                        <a:t>TH</a:t>
                      </a:r>
                      <a:r>
                        <a:rPr lang="en-GB" sz="1600">
                          <a:solidFill>
                            <a:srgbClr val="FFC000"/>
                          </a:solidFill>
                          <a:effectLst/>
                          <a:latin typeface="Berlin Sans FB" panose="020E0602020502020306" pitchFamily="34" charset="0"/>
                        </a:rPr>
                        <a:t> GLOBAL MEETING OF REGIONAL STRUCTURES FROM MONDAY 22</a:t>
                      </a:r>
                      <a:r>
                        <a:rPr lang="en-GB" sz="1600" baseline="30000">
                          <a:solidFill>
                            <a:srgbClr val="FFC000"/>
                          </a:solidFill>
                          <a:effectLst/>
                          <a:latin typeface="Berlin Sans FB" panose="020E0602020502020306" pitchFamily="34" charset="0"/>
                        </a:rPr>
                        <a:t>ND</a:t>
                      </a:r>
                      <a:r>
                        <a:rPr lang="en-GB" sz="1600">
                          <a:solidFill>
                            <a:srgbClr val="FFC000"/>
                          </a:solidFill>
                          <a:effectLst/>
                          <a:latin typeface="Berlin Sans FB" panose="020E0602020502020306" pitchFamily="34" charset="0"/>
                        </a:rPr>
                        <a:t> -24</a:t>
                      </a:r>
                      <a:r>
                        <a:rPr lang="en-GB" sz="1600" baseline="30000">
                          <a:solidFill>
                            <a:srgbClr val="FFC000"/>
                          </a:solidFill>
                          <a:effectLst/>
                          <a:latin typeface="Berlin Sans FB" panose="020E0602020502020306" pitchFamily="34" charset="0"/>
                        </a:rPr>
                        <a:t>TH</a:t>
                      </a:r>
                      <a:r>
                        <a:rPr lang="en-GB" sz="1600">
                          <a:solidFill>
                            <a:srgbClr val="FFC000"/>
                          </a:solidFill>
                          <a:effectLst/>
                          <a:latin typeface="Berlin Sans FB" panose="020E0602020502020306" pitchFamily="34" charset="0"/>
                        </a:rPr>
                        <a:t> FEBRUARY,2023 IN BRUSSELS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11.11</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extLst>
                  <a:ext uri="{0D108BD9-81ED-4DB2-BD59-A6C34878D82A}">
                    <a16:rowId xmlns:a16="http://schemas.microsoft.com/office/drawing/2014/main" val="10002"/>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16</a:t>
            </a:fld>
            <a:endParaRPr lang="en-US"/>
          </a:p>
        </p:txBody>
      </p:sp>
    </p:spTree>
    <p:extLst>
      <p:ext uri="{BB962C8B-B14F-4D97-AF65-F5344CB8AC3E}">
        <p14:creationId xmlns:p14="http://schemas.microsoft.com/office/powerpoint/2010/main" val="16864828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718482768"/>
              </p:ext>
            </p:extLst>
          </p:nvPr>
        </p:nvGraphicFramePr>
        <p:xfrm>
          <a:off x="463022" y="386842"/>
          <a:ext cx="10925413" cy="4649153"/>
        </p:xfrm>
        <a:graphic>
          <a:graphicData uri="http://schemas.openxmlformats.org/drawingml/2006/table">
            <a:tbl>
              <a:tblPr firstRow="1" firstCol="1" bandRow="1">
                <a:tableStyleId>{5C22544A-7EE6-4342-B048-85BDC9FD1C3A}</a:tableStyleId>
              </a:tblPr>
              <a:tblGrid>
                <a:gridCol w="465580">
                  <a:extLst>
                    <a:ext uri="{9D8B030D-6E8A-4147-A177-3AD203B41FA5}">
                      <a16:colId xmlns:a16="http://schemas.microsoft.com/office/drawing/2014/main" val="20000"/>
                    </a:ext>
                  </a:extLst>
                </a:gridCol>
                <a:gridCol w="1743067">
                  <a:extLst>
                    <a:ext uri="{9D8B030D-6E8A-4147-A177-3AD203B41FA5}">
                      <a16:colId xmlns:a16="http://schemas.microsoft.com/office/drawing/2014/main" val="20001"/>
                    </a:ext>
                  </a:extLst>
                </a:gridCol>
                <a:gridCol w="1298910">
                  <a:extLst>
                    <a:ext uri="{9D8B030D-6E8A-4147-A177-3AD203B41FA5}">
                      <a16:colId xmlns:a16="http://schemas.microsoft.com/office/drawing/2014/main" val="20002"/>
                    </a:ext>
                  </a:extLst>
                </a:gridCol>
                <a:gridCol w="881887">
                  <a:extLst>
                    <a:ext uri="{9D8B030D-6E8A-4147-A177-3AD203B41FA5}">
                      <a16:colId xmlns:a16="http://schemas.microsoft.com/office/drawing/2014/main" val="20003"/>
                    </a:ext>
                  </a:extLst>
                </a:gridCol>
                <a:gridCol w="1784484">
                  <a:extLst>
                    <a:ext uri="{9D8B030D-6E8A-4147-A177-3AD203B41FA5}">
                      <a16:colId xmlns:a16="http://schemas.microsoft.com/office/drawing/2014/main" val="20004"/>
                    </a:ext>
                  </a:extLst>
                </a:gridCol>
                <a:gridCol w="1031844">
                  <a:extLst>
                    <a:ext uri="{9D8B030D-6E8A-4147-A177-3AD203B41FA5}">
                      <a16:colId xmlns:a16="http://schemas.microsoft.com/office/drawing/2014/main" val="20005"/>
                    </a:ext>
                  </a:extLst>
                </a:gridCol>
                <a:gridCol w="2631383">
                  <a:extLst>
                    <a:ext uri="{9D8B030D-6E8A-4147-A177-3AD203B41FA5}">
                      <a16:colId xmlns:a16="http://schemas.microsoft.com/office/drawing/2014/main" val="20006"/>
                    </a:ext>
                  </a:extLst>
                </a:gridCol>
                <a:gridCol w="1088258">
                  <a:extLst>
                    <a:ext uri="{9D8B030D-6E8A-4147-A177-3AD203B41FA5}">
                      <a16:colId xmlns:a16="http://schemas.microsoft.com/office/drawing/2014/main" val="20007"/>
                    </a:ext>
                  </a:extLst>
                </a:gridCol>
              </a:tblGrid>
              <a:tr h="1756261">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ea typeface="+mn-ea"/>
                          <a:cs typeface="+mn-cs"/>
                        </a:rPr>
                        <a:t>29</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CRF-OUAGADOUGOU</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    /WCO-WCA</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23-01-2023</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SAWADOGO CASIMIR</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3,785 EUROS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FOR THE 18</a:t>
                      </a:r>
                      <a:r>
                        <a:rPr lang="en-GB" sz="1600" b="0" baseline="30000">
                          <a:solidFill>
                            <a:srgbClr val="FFC000"/>
                          </a:solidFill>
                          <a:effectLst/>
                          <a:latin typeface="Berlin Sans FB" panose="020E0602020502020306" pitchFamily="34" charset="0"/>
                        </a:rPr>
                        <a:t>TH</a:t>
                      </a:r>
                      <a:r>
                        <a:rPr lang="en-GB" sz="1600" b="0">
                          <a:solidFill>
                            <a:srgbClr val="FFC000"/>
                          </a:solidFill>
                          <a:effectLst/>
                          <a:latin typeface="Berlin Sans FB" panose="020E0602020502020306" pitchFamily="34" charset="0"/>
                        </a:rPr>
                        <a:t> GLOBAL MEETING OF REGIONAL STRUCTURES FROM MONDAY 22</a:t>
                      </a:r>
                      <a:r>
                        <a:rPr lang="en-GB" sz="1600" b="0" baseline="30000">
                          <a:solidFill>
                            <a:srgbClr val="FFC000"/>
                          </a:solidFill>
                          <a:effectLst/>
                          <a:latin typeface="Berlin Sans FB" panose="020E0602020502020306" pitchFamily="34" charset="0"/>
                        </a:rPr>
                        <a:t>ND</a:t>
                      </a:r>
                      <a:r>
                        <a:rPr lang="en-GB" sz="1600" b="0">
                          <a:solidFill>
                            <a:srgbClr val="FFC000"/>
                          </a:solidFill>
                          <a:effectLst/>
                          <a:latin typeface="Berlin Sans FB" panose="020E0602020502020306" pitchFamily="34" charset="0"/>
                        </a:rPr>
                        <a:t> -24</a:t>
                      </a:r>
                      <a:r>
                        <a:rPr lang="en-GB" sz="1600" b="0" baseline="30000">
                          <a:solidFill>
                            <a:srgbClr val="FFC000"/>
                          </a:solidFill>
                          <a:effectLst/>
                          <a:latin typeface="Berlin Sans FB" panose="020E0602020502020306" pitchFamily="34" charset="0"/>
                        </a:rPr>
                        <a:t>TH</a:t>
                      </a:r>
                      <a:r>
                        <a:rPr lang="en-GB" sz="1600" b="0">
                          <a:solidFill>
                            <a:srgbClr val="FFC000"/>
                          </a:solidFill>
                          <a:effectLst/>
                          <a:latin typeface="Berlin Sans FB" panose="020E0602020502020306" pitchFamily="34" charset="0"/>
                        </a:rPr>
                        <a:t> FEBRUARY , 2023 IN BRUSSELS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11.2</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extLst>
                  <a:ext uri="{0D108BD9-81ED-4DB2-BD59-A6C34878D82A}">
                    <a16:rowId xmlns:a16="http://schemas.microsoft.com/office/drawing/2014/main" val="10000"/>
                  </a:ext>
                </a:extLst>
              </a:tr>
              <a:tr h="1756261">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30</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RILO WA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24-01-2023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BIRAME SIDY KANE</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3,700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THE 18</a:t>
                      </a:r>
                      <a:r>
                        <a:rPr lang="en-GB" sz="1600" baseline="30000">
                          <a:solidFill>
                            <a:srgbClr val="FFC000"/>
                          </a:solidFill>
                          <a:effectLst/>
                          <a:latin typeface="Berlin Sans FB" panose="020E0602020502020306" pitchFamily="34" charset="0"/>
                        </a:rPr>
                        <a:t>TH</a:t>
                      </a:r>
                      <a:r>
                        <a:rPr lang="en-GB" sz="1600">
                          <a:solidFill>
                            <a:srgbClr val="FFC000"/>
                          </a:solidFill>
                          <a:effectLst/>
                          <a:latin typeface="Berlin Sans FB" panose="020E0602020502020306" pitchFamily="34" charset="0"/>
                        </a:rPr>
                        <a:t> GLOBAL MEETING OF REGIONAL STRUCTURES FROM MONDAY 22</a:t>
                      </a:r>
                      <a:r>
                        <a:rPr lang="en-GB" sz="1600" baseline="30000">
                          <a:solidFill>
                            <a:srgbClr val="FFC000"/>
                          </a:solidFill>
                          <a:effectLst/>
                          <a:latin typeface="Berlin Sans FB" panose="020E0602020502020306" pitchFamily="34" charset="0"/>
                        </a:rPr>
                        <a:t>ND</a:t>
                      </a:r>
                      <a:r>
                        <a:rPr lang="en-GB" sz="1600">
                          <a:solidFill>
                            <a:srgbClr val="FFC000"/>
                          </a:solidFill>
                          <a:effectLst/>
                          <a:latin typeface="Berlin Sans FB" panose="020E0602020502020306" pitchFamily="34" charset="0"/>
                        </a:rPr>
                        <a:t>-24</a:t>
                      </a:r>
                      <a:r>
                        <a:rPr lang="en-GB" sz="1600" baseline="30000">
                          <a:solidFill>
                            <a:srgbClr val="FFC000"/>
                          </a:solidFill>
                          <a:effectLst/>
                          <a:latin typeface="Berlin Sans FB" panose="020E0602020502020306" pitchFamily="34" charset="0"/>
                        </a:rPr>
                        <a:t>TH</a:t>
                      </a:r>
                      <a:r>
                        <a:rPr lang="en-GB" sz="1600">
                          <a:solidFill>
                            <a:srgbClr val="FFC000"/>
                          </a:solidFill>
                          <a:effectLst/>
                          <a:latin typeface="Berlin Sans FB" panose="020E0602020502020306" pitchFamily="34" charset="0"/>
                        </a:rPr>
                        <a:t> FEBRUARY,2023 IN BRUSSELS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11.11</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extLst>
                  <a:ext uri="{0D108BD9-81ED-4DB2-BD59-A6C34878D82A}">
                    <a16:rowId xmlns:a16="http://schemas.microsoft.com/office/drawing/2014/main" val="10001"/>
                  </a:ext>
                </a:extLst>
              </a:tr>
              <a:tr h="1136631">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31</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RTC ABUJA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25-01-2023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KENNETH OMOROGBE OLOWO</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4,000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RKC MANAGEMENT COMMITTEE CONFERENCE</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11.3</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extLst>
                  <a:ext uri="{0D108BD9-81ED-4DB2-BD59-A6C34878D82A}">
                    <a16:rowId xmlns:a16="http://schemas.microsoft.com/office/drawing/2014/main" val="10002"/>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17</a:t>
            </a:fld>
            <a:endParaRPr lang="en-US"/>
          </a:p>
        </p:txBody>
      </p:sp>
    </p:spTree>
    <p:extLst>
      <p:ext uri="{BB962C8B-B14F-4D97-AF65-F5344CB8AC3E}">
        <p14:creationId xmlns:p14="http://schemas.microsoft.com/office/powerpoint/2010/main" val="5087137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610073810"/>
              </p:ext>
            </p:extLst>
          </p:nvPr>
        </p:nvGraphicFramePr>
        <p:xfrm>
          <a:off x="463161" y="523431"/>
          <a:ext cx="10592767" cy="4876025"/>
        </p:xfrm>
        <a:graphic>
          <a:graphicData uri="http://schemas.openxmlformats.org/drawingml/2006/table">
            <a:tbl>
              <a:tblPr firstRow="1" firstCol="1" bandRow="1">
                <a:tableStyleId>{5C22544A-7EE6-4342-B048-85BDC9FD1C3A}</a:tableStyleId>
              </a:tblPr>
              <a:tblGrid>
                <a:gridCol w="451405">
                  <a:extLst>
                    <a:ext uri="{9D8B030D-6E8A-4147-A177-3AD203B41FA5}">
                      <a16:colId xmlns:a16="http://schemas.microsoft.com/office/drawing/2014/main" val="20000"/>
                    </a:ext>
                  </a:extLst>
                </a:gridCol>
                <a:gridCol w="1689996">
                  <a:extLst>
                    <a:ext uri="{9D8B030D-6E8A-4147-A177-3AD203B41FA5}">
                      <a16:colId xmlns:a16="http://schemas.microsoft.com/office/drawing/2014/main" val="20001"/>
                    </a:ext>
                  </a:extLst>
                </a:gridCol>
                <a:gridCol w="1259362">
                  <a:extLst>
                    <a:ext uri="{9D8B030D-6E8A-4147-A177-3AD203B41FA5}">
                      <a16:colId xmlns:a16="http://schemas.microsoft.com/office/drawing/2014/main" val="20002"/>
                    </a:ext>
                  </a:extLst>
                </a:gridCol>
                <a:gridCol w="855037">
                  <a:extLst>
                    <a:ext uri="{9D8B030D-6E8A-4147-A177-3AD203B41FA5}">
                      <a16:colId xmlns:a16="http://schemas.microsoft.com/office/drawing/2014/main" val="20003"/>
                    </a:ext>
                  </a:extLst>
                </a:gridCol>
                <a:gridCol w="1730152">
                  <a:extLst>
                    <a:ext uri="{9D8B030D-6E8A-4147-A177-3AD203B41FA5}">
                      <a16:colId xmlns:a16="http://schemas.microsoft.com/office/drawing/2014/main" val="20004"/>
                    </a:ext>
                  </a:extLst>
                </a:gridCol>
                <a:gridCol w="1000428">
                  <a:extLst>
                    <a:ext uri="{9D8B030D-6E8A-4147-A177-3AD203B41FA5}">
                      <a16:colId xmlns:a16="http://schemas.microsoft.com/office/drawing/2014/main" val="20005"/>
                    </a:ext>
                  </a:extLst>
                </a:gridCol>
                <a:gridCol w="2551264">
                  <a:extLst>
                    <a:ext uri="{9D8B030D-6E8A-4147-A177-3AD203B41FA5}">
                      <a16:colId xmlns:a16="http://schemas.microsoft.com/office/drawing/2014/main" val="20006"/>
                    </a:ext>
                  </a:extLst>
                </a:gridCol>
                <a:gridCol w="1055123">
                  <a:extLst>
                    <a:ext uri="{9D8B030D-6E8A-4147-A177-3AD203B41FA5}">
                      <a16:colId xmlns:a16="http://schemas.microsoft.com/office/drawing/2014/main" val="20007"/>
                    </a:ext>
                  </a:extLst>
                </a:gridCol>
              </a:tblGrid>
              <a:tr h="1002944">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3</a:t>
                      </a:r>
                      <a:r>
                        <a:rPr lang="en-US" sz="1600" dirty="0">
                          <a:solidFill>
                            <a:srgbClr val="FFC000"/>
                          </a:solidFill>
                          <a:effectLst/>
                          <a:latin typeface="Berlin Sans FB" panose="020E0602020502020306" pitchFamily="34" charset="0"/>
                          <a:ea typeface="+mn-ea"/>
                          <a:cs typeface="Times New Roman" panose="02020603050405020304" pitchFamily="18" charset="0"/>
                        </a:rPr>
                        <a:t>2</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FINANCE COMMITTEE</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29-01-2023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ALHAJIE SAIHOU DENTON </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4,205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FINANCE COMMITTEE WORK MISSION IN ABUJA RE 2022</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14.1</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extLst>
                  <a:ext uri="{0D108BD9-81ED-4DB2-BD59-A6C34878D82A}">
                    <a16:rowId xmlns:a16="http://schemas.microsoft.com/office/drawing/2014/main" val="10000"/>
                  </a:ext>
                </a:extLst>
              </a:tr>
              <a:tr h="1002944">
                <a:tc>
                  <a:txBody>
                    <a:bodyPr/>
                    <a:lstStyle/>
                    <a:p>
                      <a:pPr marL="0" marR="0">
                        <a:lnSpc>
                          <a:spcPct val="107000"/>
                        </a:lnSpc>
                        <a:spcBef>
                          <a:spcPts val="0"/>
                        </a:spcBef>
                        <a:spcAft>
                          <a:spcPts val="0"/>
                        </a:spcAft>
                      </a:pPr>
                      <a:r>
                        <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rPr>
                        <a:t>33</a:t>
                      </a: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AUDIT COMMITTEE</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26-01-2023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EDWIN F.E CONTEH</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4,355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FINANCE COMMITTEE WORK MISSION IN ABUJA RE 2022</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14.3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extLst>
                  <a:ext uri="{0D108BD9-81ED-4DB2-BD59-A6C34878D82A}">
                    <a16:rowId xmlns:a16="http://schemas.microsoft.com/office/drawing/2014/main" val="10001"/>
                  </a:ext>
                </a:extLst>
              </a:tr>
              <a:tr h="1002944">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34</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RTC/BRAZZAVILLE</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010/WCO-WCA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13-01-2023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TSEKET GOMEZ</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3,100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MEETING OF FINANCE COMMITTEE AND AUDIT COMMITTEE</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7.5 AND 12.1</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extLst>
                  <a:ext uri="{0D108BD9-81ED-4DB2-BD59-A6C34878D82A}">
                    <a16:rowId xmlns:a16="http://schemas.microsoft.com/office/drawing/2014/main" val="10002"/>
                  </a:ext>
                </a:extLst>
              </a:tr>
              <a:tr h="1342505">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35</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BRRC-AOC</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003-23/WCO-WCA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13-02-2023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GANIYOU LATIFOU</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3,380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PARTICIPATION IN THE MANAGEMENT COMMITTEE OF THE REVISED KYOTO CONVENTION 31 FROM 06 TO 10 MARCH 2023 IN BRUSSELS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11.3</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extLst>
                  <a:ext uri="{0D108BD9-81ED-4DB2-BD59-A6C34878D82A}">
                    <a16:rowId xmlns:a16="http://schemas.microsoft.com/office/drawing/2014/main" val="10003"/>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18</a:t>
            </a:fld>
            <a:endParaRPr lang="en-US"/>
          </a:p>
        </p:txBody>
      </p:sp>
    </p:spTree>
    <p:extLst>
      <p:ext uri="{BB962C8B-B14F-4D97-AF65-F5344CB8AC3E}">
        <p14:creationId xmlns:p14="http://schemas.microsoft.com/office/powerpoint/2010/main" val="25175030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44408375"/>
              </p:ext>
            </p:extLst>
          </p:nvPr>
        </p:nvGraphicFramePr>
        <p:xfrm>
          <a:off x="581891" y="554182"/>
          <a:ext cx="11166764" cy="5819551"/>
        </p:xfrm>
        <a:graphic>
          <a:graphicData uri="http://schemas.openxmlformats.org/drawingml/2006/table">
            <a:tbl>
              <a:tblPr firstRow="1" firstCol="1" bandRow="1">
                <a:tableStyleId>{5C22544A-7EE6-4342-B048-85BDC9FD1C3A}</a:tableStyleId>
              </a:tblPr>
              <a:tblGrid>
                <a:gridCol w="475864">
                  <a:extLst>
                    <a:ext uri="{9D8B030D-6E8A-4147-A177-3AD203B41FA5}">
                      <a16:colId xmlns:a16="http://schemas.microsoft.com/office/drawing/2014/main" val="20000"/>
                    </a:ext>
                  </a:extLst>
                </a:gridCol>
                <a:gridCol w="1781573">
                  <a:extLst>
                    <a:ext uri="{9D8B030D-6E8A-4147-A177-3AD203B41FA5}">
                      <a16:colId xmlns:a16="http://schemas.microsoft.com/office/drawing/2014/main" val="20001"/>
                    </a:ext>
                  </a:extLst>
                </a:gridCol>
                <a:gridCol w="1327604">
                  <a:extLst>
                    <a:ext uri="{9D8B030D-6E8A-4147-A177-3AD203B41FA5}">
                      <a16:colId xmlns:a16="http://schemas.microsoft.com/office/drawing/2014/main" val="20002"/>
                    </a:ext>
                  </a:extLst>
                </a:gridCol>
                <a:gridCol w="901370">
                  <a:extLst>
                    <a:ext uri="{9D8B030D-6E8A-4147-A177-3AD203B41FA5}">
                      <a16:colId xmlns:a16="http://schemas.microsoft.com/office/drawing/2014/main" val="20003"/>
                    </a:ext>
                  </a:extLst>
                </a:gridCol>
                <a:gridCol w="1823905">
                  <a:extLst>
                    <a:ext uri="{9D8B030D-6E8A-4147-A177-3AD203B41FA5}">
                      <a16:colId xmlns:a16="http://schemas.microsoft.com/office/drawing/2014/main" val="20004"/>
                    </a:ext>
                  </a:extLst>
                </a:gridCol>
                <a:gridCol w="1054639">
                  <a:extLst>
                    <a:ext uri="{9D8B030D-6E8A-4147-A177-3AD203B41FA5}">
                      <a16:colId xmlns:a16="http://schemas.microsoft.com/office/drawing/2014/main" val="20005"/>
                    </a:ext>
                  </a:extLst>
                </a:gridCol>
                <a:gridCol w="2689512">
                  <a:extLst>
                    <a:ext uri="{9D8B030D-6E8A-4147-A177-3AD203B41FA5}">
                      <a16:colId xmlns:a16="http://schemas.microsoft.com/office/drawing/2014/main" val="20006"/>
                    </a:ext>
                  </a:extLst>
                </a:gridCol>
                <a:gridCol w="1112297">
                  <a:extLst>
                    <a:ext uri="{9D8B030D-6E8A-4147-A177-3AD203B41FA5}">
                      <a16:colId xmlns:a16="http://schemas.microsoft.com/office/drawing/2014/main" val="20007"/>
                    </a:ext>
                  </a:extLst>
                </a:gridCol>
              </a:tblGrid>
              <a:tr h="1391943">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3</a:t>
                      </a:r>
                      <a:r>
                        <a:rPr lang="en-US" sz="1600" dirty="0">
                          <a:solidFill>
                            <a:srgbClr val="FFC000"/>
                          </a:solidFill>
                          <a:effectLst/>
                          <a:latin typeface="Berlin Sans FB" panose="020E0602020502020306" pitchFamily="34" charset="0"/>
                          <a:ea typeface="+mn-ea"/>
                          <a:cs typeface="Times New Roman" panose="02020603050405020304" pitchFamily="18" charset="0"/>
                        </a:rPr>
                        <a:t>6</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RILO WA</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09-02 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BIRAME SIDY KANE</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3,838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ENFORCEMENT COMMITTEE MEETING</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11.7</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0"/>
                  </a:ext>
                </a:extLst>
              </a:tr>
              <a:tr h="1643722">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37</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RILO WA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17-02-2023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BIRAME SIDY KANE</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7,946 EUROS </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NATIONAL TRAINING WORKSHOPS ON INTELLIGENCE IN MAURITANIA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9.2</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1"/>
                  </a:ext>
                </a:extLst>
              </a:tr>
              <a:tr h="1391943">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38</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RILO-CA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31-01-2023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M. NJOYA NJIMOLUH IBRAHIM</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3,100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18</a:t>
                      </a:r>
                      <a:r>
                        <a:rPr lang="en-GB" sz="1600" baseline="30000">
                          <a:solidFill>
                            <a:srgbClr val="FFC000"/>
                          </a:solidFill>
                          <a:effectLst/>
                          <a:latin typeface="Berlin Sans FB" panose="020E0602020502020306" pitchFamily="34" charset="0"/>
                        </a:rPr>
                        <a:t>TH</a:t>
                      </a:r>
                      <a:r>
                        <a:rPr lang="en-GB" sz="1600">
                          <a:solidFill>
                            <a:srgbClr val="FFC000"/>
                          </a:solidFill>
                          <a:effectLst/>
                          <a:latin typeface="Berlin Sans FB" panose="020E0602020502020306" pitchFamily="34" charset="0"/>
                        </a:rPr>
                        <a:t> GLOBAL REGIONAL STRUCTURE MEETING</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11.11</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2"/>
                  </a:ext>
                </a:extLst>
              </a:tr>
              <a:tr h="1391943">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39</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RILO 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28-02-2023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M. NJOYA NJIMOLUH IBRAHIM</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4,000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ENFORCEMENT COMMITTEE MEETING</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11.7</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3"/>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19</a:t>
            </a:fld>
            <a:endParaRPr lang="en-US"/>
          </a:p>
        </p:txBody>
      </p:sp>
    </p:spTree>
    <p:extLst>
      <p:ext uri="{BB962C8B-B14F-4D97-AF65-F5344CB8AC3E}">
        <p14:creationId xmlns:p14="http://schemas.microsoft.com/office/powerpoint/2010/main" val="2455785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FF00"/>
                </a:solidFill>
                <a:latin typeface="Berlin Sans FB" panose="020E0602020502020306" pitchFamily="34" charset="0"/>
              </a:rPr>
              <a:t>A BRIEF INTRODUCTION ABOUT THE </a:t>
            </a:r>
            <a:r>
              <a:rPr lang="en-US" dirty="0">
                <a:solidFill>
                  <a:srgbClr val="FFFF00"/>
                </a:solidFill>
                <a:highlight>
                  <a:srgbClr val="FFFF00"/>
                </a:highlight>
                <a:latin typeface="Berlin Sans FB" panose="020E0602020502020306" pitchFamily="34" charset="0"/>
              </a:rPr>
              <a:t>REGIONAL</a:t>
            </a:r>
            <a:r>
              <a:rPr lang="en-US" dirty="0">
                <a:solidFill>
                  <a:srgbClr val="FFFF00"/>
                </a:solidFill>
                <a:latin typeface="Berlin Sans FB" panose="020E0602020502020306" pitchFamily="34" charset="0"/>
              </a:rPr>
              <a:t> FUND MANAGER AND THE PURPOSE OF THE REGIONAL FUND MANAGER</a:t>
            </a:r>
          </a:p>
        </p:txBody>
      </p:sp>
      <p:sp>
        <p:nvSpPr>
          <p:cNvPr id="3" name="Content Placeholder 2"/>
          <p:cNvSpPr>
            <a:spLocks noGrp="1"/>
          </p:cNvSpPr>
          <p:nvPr>
            <p:ph idx="1"/>
          </p:nvPr>
        </p:nvSpPr>
        <p:spPr>
          <a:xfrm>
            <a:off x="300898" y="2220686"/>
            <a:ext cx="11277543" cy="4158301"/>
          </a:xfrm>
        </p:spPr>
        <p:txBody>
          <a:bodyPr>
            <a:normAutofit fontScale="92500" lnSpcReduction="10000"/>
          </a:bodyPr>
          <a:lstStyle/>
          <a:p>
            <a:pPr marL="0" indent="0">
              <a:buNone/>
            </a:pPr>
            <a:r>
              <a:rPr lang="en-US" dirty="0">
                <a:solidFill>
                  <a:srgbClr val="FFFF00"/>
                </a:solidFill>
              </a:rPr>
              <a:t>Hello everyone, my name is Clara Atari </a:t>
            </a:r>
            <a:r>
              <a:rPr lang="en-US" dirty="0" err="1">
                <a:solidFill>
                  <a:srgbClr val="FFFF00"/>
                </a:solidFill>
              </a:rPr>
              <a:t>Ipigansi-Olagbaju</a:t>
            </a:r>
            <a:r>
              <a:rPr lang="en-US" dirty="0">
                <a:solidFill>
                  <a:srgbClr val="FFFF00"/>
                </a:solidFill>
              </a:rPr>
              <a:t>. I am a superintendent in the Nigeria Customs Service and I am the Regional Fund Manager for WCO-WCA. </a:t>
            </a:r>
          </a:p>
          <a:p>
            <a:pPr marL="0" indent="0">
              <a:buNone/>
            </a:pPr>
            <a:r>
              <a:rPr lang="en-US" dirty="0">
                <a:solidFill>
                  <a:srgbClr val="FFFF00"/>
                </a:solidFill>
              </a:rPr>
              <a:t>I want to thank the Chairman for giving me the opportunity to give this Report on Fund Utilization for Regional Activities.</a:t>
            </a:r>
          </a:p>
          <a:p>
            <a:pPr marL="0" indent="0">
              <a:buNone/>
            </a:pPr>
            <a:r>
              <a:rPr lang="en-GB" dirty="0">
                <a:solidFill>
                  <a:srgbClr val="FFFF00"/>
                </a:solidFill>
              </a:rPr>
              <a:t>The Regional account is domiciled in Nigeria and is managed by the Comptroller General of the Nigeria Customs Service.</a:t>
            </a:r>
          </a:p>
          <a:p>
            <a:pPr marL="0" indent="0">
              <a:buNone/>
            </a:pPr>
            <a:r>
              <a:rPr lang="en-GB" dirty="0">
                <a:solidFill>
                  <a:srgbClr val="FFFF00"/>
                </a:solidFill>
              </a:rPr>
              <a:t>This account is funded through annual contributions made by member administrations based on the Gross Domestic Product (GDP) of each country. </a:t>
            </a:r>
          </a:p>
          <a:p>
            <a:pPr marL="0" indent="0">
              <a:buNone/>
            </a:pPr>
            <a:r>
              <a:rPr lang="en-GB" dirty="0">
                <a:solidFill>
                  <a:srgbClr val="FFFF00"/>
                </a:solidFill>
              </a:rPr>
              <a:t>These contributions are required to  come  from the month of January every year and settlements of the contributions are done exclusively through bank transfers to the Regional Fund Account.</a:t>
            </a:r>
          </a:p>
          <a:p>
            <a:endParaRPr lang="en-US" dirty="0">
              <a:solidFill>
                <a:srgbClr val="FFFF00"/>
              </a:solidFill>
            </a:endParaRPr>
          </a:p>
        </p:txBody>
      </p:sp>
      <p:sp>
        <p:nvSpPr>
          <p:cNvPr id="4" name="Slide Number Placeholder 3"/>
          <p:cNvSpPr>
            <a:spLocks noGrp="1"/>
          </p:cNvSpPr>
          <p:nvPr>
            <p:ph type="sldNum" sz="quarter" idx="12"/>
          </p:nvPr>
        </p:nvSpPr>
        <p:spPr/>
        <p:txBody>
          <a:bodyPr/>
          <a:lstStyle/>
          <a:p>
            <a:fld id="{5FB43D2A-2E2E-4134-902D-520A86A4CDEE}" type="slidenum">
              <a:rPr lang="en-US" smtClean="0"/>
              <a:t>2</a:t>
            </a:fld>
            <a:endParaRPr lang="en-US"/>
          </a:p>
        </p:txBody>
      </p:sp>
    </p:spTree>
    <p:extLst>
      <p:ext uri="{BB962C8B-B14F-4D97-AF65-F5344CB8AC3E}">
        <p14:creationId xmlns:p14="http://schemas.microsoft.com/office/powerpoint/2010/main" val="26934577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723750030"/>
              </p:ext>
            </p:extLst>
          </p:nvPr>
        </p:nvGraphicFramePr>
        <p:xfrm>
          <a:off x="484909" y="-1"/>
          <a:ext cx="11388436" cy="6414655"/>
        </p:xfrm>
        <a:graphic>
          <a:graphicData uri="http://schemas.openxmlformats.org/drawingml/2006/table">
            <a:tbl>
              <a:tblPr firstRow="1" firstCol="1" bandRow="1">
                <a:tableStyleId>{5C22544A-7EE6-4342-B048-85BDC9FD1C3A}</a:tableStyleId>
              </a:tblPr>
              <a:tblGrid>
                <a:gridCol w="485310">
                  <a:extLst>
                    <a:ext uri="{9D8B030D-6E8A-4147-A177-3AD203B41FA5}">
                      <a16:colId xmlns:a16="http://schemas.microsoft.com/office/drawing/2014/main" val="20000"/>
                    </a:ext>
                  </a:extLst>
                </a:gridCol>
                <a:gridCol w="1816939">
                  <a:extLst>
                    <a:ext uri="{9D8B030D-6E8A-4147-A177-3AD203B41FA5}">
                      <a16:colId xmlns:a16="http://schemas.microsoft.com/office/drawing/2014/main" val="20001"/>
                    </a:ext>
                  </a:extLst>
                </a:gridCol>
                <a:gridCol w="1353959">
                  <a:extLst>
                    <a:ext uri="{9D8B030D-6E8A-4147-A177-3AD203B41FA5}">
                      <a16:colId xmlns:a16="http://schemas.microsoft.com/office/drawing/2014/main" val="20002"/>
                    </a:ext>
                  </a:extLst>
                </a:gridCol>
                <a:gridCol w="919262">
                  <a:extLst>
                    <a:ext uri="{9D8B030D-6E8A-4147-A177-3AD203B41FA5}">
                      <a16:colId xmlns:a16="http://schemas.microsoft.com/office/drawing/2014/main" val="20003"/>
                    </a:ext>
                  </a:extLst>
                </a:gridCol>
                <a:gridCol w="1860112">
                  <a:extLst>
                    <a:ext uri="{9D8B030D-6E8A-4147-A177-3AD203B41FA5}">
                      <a16:colId xmlns:a16="http://schemas.microsoft.com/office/drawing/2014/main" val="20004"/>
                    </a:ext>
                  </a:extLst>
                </a:gridCol>
                <a:gridCol w="1075574">
                  <a:extLst>
                    <a:ext uri="{9D8B030D-6E8A-4147-A177-3AD203B41FA5}">
                      <a16:colId xmlns:a16="http://schemas.microsoft.com/office/drawing/2014/main" val="20005"/>
                    </a:ext>
                  </a:extLst>
                </a:gridCol>
                <a:gridCol w="2742902">
                  <a:extLst>
                    <a:ext uri="{9D8B030D-6E8A-4147-A177-3AD203B41FA5}">
                      <a16:colId xmlns:a16="http://schemas.microsoft.com/office/drawing/2014/main" val="20006"/>
                    </a:ext>
                  </a:extLst>
                </a:gridCol>
                <a:gridCol w="1134378">
                  <a:extLst>
                    <a:ext uri="{9D8B030D-6E8A-4147-A177-3AD203B41FA5}">
                      <a16:colId xmlns:a16="http://schemas.microsoft.com/office/drawing/2014/main" val="20007"/>
                    </a:ext>
                  </a:extLst>
                </a:gridCol>
              </a:tblGrid>
              <a:tr h="1221839">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4</a:t>
                      </a:r>
                      <a:r>
                        <a:rPr lang="en-US" sz="1600" dirty="0">
                          <a:solidFill>
                            <a:srgbClr val="FFC000"/>
                          </a:solidFill>
                          <a:effectLst/>
                          <a:latin typeface="Berlin Sans FB" panose="020E0602020502020306" pitchFamily="34" charset="0"/>
                          <a:ea typeface="+mn-ea"/>
                          <a:cs typeface="Times New Roman" panose="02020603050405020304" pitchFamily="18" charset="0"/>
                        </a:rPr>
                        <a:t>0</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RTC ABUJA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10-03-2023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KENNETH OMOROGBE OLOWO</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74,966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THE ORGANIZATION OF REGIONAL WORKSHOP ON DATA COLLECTION AND ANALYTICS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10.10</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extLst>
                  <a:ext uri="{0D108BD9-81ED-4DB2-BD59-A6C34878D82A}">
                    <a16:rowId xmlns:a16="http://schemas.microsoft.com/office/drawing/2014/main" val="10000"/>
                  </a:ext>
                </a:extLst>
              </a:tr>
              <a:tr h="2138219">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41</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BRRC-AOC</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005-23/WCO-WCA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14-03-2023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GNANAGO KOKORA ABY HARDING</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2,888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TECHNICAL ASSISTANCE MISSION TO THE CUSTOMS AND INDIRECT TAXES ADMINISTRATION OF THE CENTRAL AFRICA REPUBLIC FROM MARCH 27 TO APRIL 31,2023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9.1</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extLst>
                  <a:ext uri="{0D108BD9-81ED-4DB2-BD59-A6C34878D82A}">
                    <a16:rowId xmlns:a16="http://schemas.microsoft.com/office/drawing/2014/main" val="10001"/>
                  </a:ext>
                </a:extLst>
              </a:tr>
              <a:tr h="1832758">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42</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BRRC-AOC</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004-23/WCO-WCA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14-03-2023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SANGHO ABDEL KADER</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2,888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TECHNICAL ASSISTANCE MISSION TO THE CUSTOMS AND INDIRECT TAXES ADMIN ISTRATION OF THE CENTRAL AFRICA REPUBLIC FROM MARCH 27 TO APRIL 31,2023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9.1</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extLst>
                  <a:ext uri="{0D108BD9-81ED-4DB2-BD59-A6C34878D82A}">
                    <a16:rowId xmlns:a16="http://schemas.microsoft.com/office/drawing/2014/main" val="10002"/>
                  </a:ext>
                </a:extLst>
              </a:tr>
              <a:tr h="1221839">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43</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RILO WA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24-03-2023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BIRAME SIDY KANE</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2,100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REGIONAL EXPERTS COMMITTEE AND CONFERENCE OF DIRECTORS GENERALS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10.4</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extLst>
                  <a:ext uri="{0D108BD9-81ED-4DB2-BD59-A6C34878D82A}">
                    <a16:rowId xmlns:a16="http://schemas.microsoft.com/office/drawing/2014/main" val="10003"/>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20</a:t>
            </a:fld>
            <a:endParaRPr lang="en-US"/>
          </a:p>
        </p:txBody>
      </p:sp>
    </p:spTree>
    <p:extLst>
      <p:ext uri="{BB962C8B-B14F-4D97-AF65-F5344CB8AC3E}">
        <p14:creationId xmlns:p14="http://schemas.microsoft.com/office/powerpoint/2010/main" val="27331449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440528602"/>
              </p:ext>
            </p:extLst>
          </p:nvPr>
        </p:nvGraphicFramePr>
        <p:xfrm>
          <a:off x="346363" y="1"/>
          <a:ext cx="11291455" cy="6026725"/>
        </p:xfrm>
        <a:graphic>
          <a:graphicData uri="http://schemas.openxmlformats.org/drawingml/2006/table">
            <a:tbl>
              <a:tblPr firstRow="1" firstCol="1" bandRow="1">
                <a:tableStyleId>{5C22544A-7EE6-4342-B048-85BDC9FD1C3A}</a:tableStyleId>
              </a:tblPr>
              <a:tblGrid>
                <a:gridCol w="481179">
                  <a:extLst>
                    <a:ext uri="{9D8B030D-6E8A-4147-A177-3AD203B41FA5}">
                      <a16:colId xmlns:a16="http://schemas.microsoft.com/office/drawing/2014/main" val="20000"/>
                    </a:ext>
                  </a:extLst>
                </a:gridCol>
                <a:gridCol w="1801466">
                  <a:extLst>
                    <a:ext uri="{9D8B030D-6E8A-4147-A177-3AD203B41FA5}">
                      <a16:colId xmlns:a16="http://schemas.microsoft.com/office/drawing/2014/main" val="20001"/>
                    </a:ext>
                  </a:extLst>
                </a:gridCol>
                <a:gridCol w="1342428">
                  <a:extLst>
                    <a:ext uri="{9D8B030D-6E8A-4147-A177-3AD203B41FA5}">
                      <a16:colId xmlns:a16="http://schemas.microsoft.com/office/drawing/2014/main" val="20002"/>
                    </a:ext>
                  </a:extLst>
                </a:gridCol>
                <a:gridCol w="911434">
                  <a:extLst>
                    <a:ext uri="{9D8B030D-6E8A-4147-A177-3AD203B41FA5}">
                      <a16:colId xmlns:a16="http://schemas.microsoft.com/office/drawing/2014/main" val="20003"/>
                    </a:ext>
                  </a:extLst>
                </a:gridCol>
                <a:gridCol w="1844272">
                  <a:extLst>
                    <a:ext uri="{9D8B030D-6E8A-4147-A177-3AD203B41FA5}">
                      <a16:colId xmlns:a16="http://schemas.microsoft.com/office/drawing/2014/main" val="20004"/>
                    </a:ext>
                  </a:extLst>
                </a:gridCol>
                <a:gridCol w="1066415">
                  <a:extLst>
                    <a:ext uri="{9D8B030D-6E8A-4147-A177-3AD203B41FA5}">
                      <a16:colId xmlns:a16="http://schemas.microsoft.com/office/drawing/2014/main" val="20005"/>
                    </a:ext>
                  </a:extLst>
                </a:gridCol>
                <a:gridCol w="2719543">
                  <a:extLst>
                    <a:ext uri="{9D8B030D-6E8A-4147-A177-3AD203B41FA5}">
                      <a16:colId xmlns:a16="http://schemas.microsoft.com/office/drawing/2014/main" val="20006"/>
                    </a:ext>
                  </a:extLst>
                </a:gridCol>
                <a:gridCol w="1124718">
                  <a:extLst>
                    <a:ext uri="{9D8B030D-6E8A-4147-A177-3AD203B41FA5}">
                      <a16:colId xmlns:a16="http://schemas.microsoft.com/office/drawing/2014/main" val="20007"/>
                    </a:ext>
                  </a:extLst>
                </a:gridCol>
              </a:tblGrid>
              <a:tr h="1205345">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44</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RILO CA</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30-03-2023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NJOYA NJIMOLUH IBRAHIM</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3,846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REGIONAL EXPERTS COMMITTEE AND CONFERENCE OF DIRECTORS GENERALS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10.1</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extLst>
                  <a:ext uri="{0D108BD9-81ED-4DB2-BD59-A6C34878D82A}">
                    <a16:rowId xmlns:a16="http://schemas.microsoft.com/office/drawing/2014/main" val="10000"/>
                  </a:ext>
                </a:extLst>
              </a:tr>
              <a:tr h="1205345">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45</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RTC/BRAZZAVILLE</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012/WCO-WCA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04-04-2023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TSEKET GOMEZ</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4,270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THE 29</a:t>
                      </a:r>
                      <a:r>
                        <a:rPr lang="en-GB" sz="1600" baseline="30000">
                          <a:solidFill>
                            <a:srgbClr val="FFC000"/>
                          </a:solidFill>
                          <a:effectLst/>
                          <a:latin typeface="Berlin Sans FB" panose="020E0602020502020306" pitchFamily="34" charset="0"/>
                        </a:rPr>
                        <a:t>TH</a:t>
                      </a:r>
                      <a:r>
                        <a:rPr lang="en-GB" sz="1600">
                          <a:solidFill>
                            <a:srgbClr val="FFC000"/>
                          </a:solidFill>
                          <a:effectLst/>
                          <a:latin typeface="Berlin Sans FB" panose="020E0602020502020306" pitchFamily="34" charset="0"/>
                        </a:rPr>
                        <a:t> CONFERENCE OF DIRECTORS GENERAL OF CUSTOMS IN THE WCA REGION</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10.1</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extLst>
                  <a:ext uri="{0D108BD9-81ED-4DB2-BD59-A6C34878D82A}">
                    <a16:rowId xmlns:a16="http://schemas.microsoft.com/office/drawing/2014/main" val="10001"/>
                  </a:ext>
                </a:extLst>
              </a:tr>
              <a:tr h="1205345">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46</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RTC ABUJA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/WCO-WCA</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05-04-2023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KENNETH OMOROGBE OLOWO</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3,950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REGIONAL EXPERTS COMMITTEE AND CONFERENCE OF DIRECTORS GENERALS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10.1</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extLst>
                  <a:ext uri="{0D108BD9-81ED-4DB2-BD59-A6C34878D82A}">
                    <a16:rowId xmlns:a16="http://schemas.microsoft.com/office/drawing/2014/main" val="10002"/>
                  </a:ext>
                </a:extLst>
              </a:tr>
              <a:tr h="1205345">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47</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BRRC-AOC</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NO 015/WCO-WCA  REF: N 006-21/OMD-AOC</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01-12-2022</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SANGHO ABDEL KADER</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887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ANIMATION AND MAINTENANCE OF THE REGIONAL WEBSITE</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8.1</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extLst>
                  <a:ext uri="{0D108BD9-81ED-4DB2-BD59-A6C34878D82A}">
                    <a16:rowId xmlns:a16="http://schemas.microsoft.com/office/drawing/2014/main" val="10003"/>
                  </a:ext>
                </a:extLst>
              </a:tr>
              <a:tr h="1205345">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48</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BRRC-AOC</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NO 016/WCO-WCA  REF:N 021/OMD-AOC</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01-12-2022</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SANGHO ABDEL KADER</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2,882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FOR TECHNICAL MISSION FOR MEMBERS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9.1</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extLst>
                  <a:ext uri="{0D108BD9-81ED-4DB2-BD59-A6C34878D82A}">
                    <a16:rowId xmlns:a16="http://schemas.microsoft.com/office/drawing/2014/main" val="10004"/>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21</a:t>
            </a:fld>
            <a:endParaRPr lang="en-US"/>
          </a:p>
        </p:txBody>
      </p:sp>
    </p:spTree>
    <p:extLst>
      <p:ext uri="{BB962C8B-B14F-4D97-AF65-F5344CB8AC3E}">
        <p14:creationId xmlns:p14="http://schemas.microsoft.com/office/powerpoint/2010/main" val="17350280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977316225"/>
              </p:ext>
            </p:extLst>
          </p:nvPr>
        </p:nvGraphicFramePr>
        <p:xfrm>
          <a:off x="614796" y="1031715"/>
          <a:ext cx="11133858" cy="4288429"/>
        </p:xfrm>
        <a:graphic>
          <a:graphicData uri="http://schemas.openxmlformats.org/drawingml/2006/table">
            <a:tbl>
              <a:tblPr firstRow="1" firstCol="1" bandRow="1">
                <a:tableStyleId>{5C22544A-7EE6-4342-B048-85BDC9FD1C3A}</a:tableStyleId>
              </a:tblPr>
              <a:tblGrid>
                <a:gridCol w="474462">
                  <a:extLst>
                    <a:ext uri="{9D8B030D-6E8A-4147-A177-3AD203B41FA5}">
                      <a16:colId xmlns:a16="http://schemas.microsoft.com/office/drawing/2014/main" val="20000"/>
                    </a:ext>
                  </a:extLst>
                </a:gridCol>
                <a:gridCol w="1776324">
                  <a:extLst>
                    <a:ext uri="{9D8B030D-6E8A-4147-A177-3AD203B41FA5}">
                      <a16:colId xmlns:a16="http://schemas.microsoft.com/office/drawing/2014/main" val="20001"/>
                    </a:ext>
                  </a:extLst>
                </a:gridCol>
                <a:gridCol w="1323692">
                  <a:extLst>
                    <a:ext uri="{9D8B030D-6E8A-4147-A177-3AD203B41FA5}">
                      <a16:colId xmlns:a16="http://schemas.microsoft.com/office/drawing/2014/main" val="20002"/>
                    </a:ext>
                  </a:extLst>
                </a:gridCol>
                <a:gridCol w="898713">
                  <a:extLst>
                    <a:ext uri="{9D8B030D-6E8A-4147-A177-3AD203B41FA5}">
                      <a16:colId xmlns:a16="http://schemas.microsoft.com/office/drawing/2014/main" val="20003"/>
                    </a:ext>
                  </a:extLst>
                </a:gridCol>
                <a:gridCol w="1818530">
                  <a:extLst>
                    <a:ext uri="{9D8B030D-6E8A-4147-A177-3AD203B41FA5}">
                      <a16:colId xmlns:a16="http://schemas.microsoft.com/office/drawing/2014/main" val="20004"/>
                    </a:ext>
                  </a:extLst>
                </a:gridCol>
                <a:gridCol w="1051531">
                  <a:extLst>
                    <a:ext uri="{9D8B030D-6E8A-4147-A177-3AD203B41FA5}">
                      <a16:colId xmlns:a16="http://schemas.microsoft.com/office/drawing/2014/main" val="20005"/>
                    </a:ext>
                  </a:extLst>
                </a:gridCol>
                <a:gridCol w="2681586">
                  <a:extLst>
                    <a:ext uri="{9D8B030D-6E8A-4147-A177-3AD203B41FA5}">
                      <a16:colId xmlns:a16="http://schemas.microsoft.com/office/drawing/2014/main" val="20006"/>
                    </a:ext>
                  </a:extLst>
                </a:gridCol>
                <a:gridCol w="1109020">
                  <a:extLst>
                    <a:ext uri="{9D8B030D-6E8A-4147-A177-3AD203B41FA5}">
                      <a16:colId xmlns:a16="http://schemas.microsoft.com/office/drawing/2014/main" val="20007"/>
                    </a:ext>
                  </a:extLst>
                </a:gridCol>
              </a:tblGrid>
              <a:tr h="1979275">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ea typeface="+mn-ea"/>
                          <a:cs typeface="+mn-cs"/>
                        </a:rPr>
                        <a:t>49</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BRRC-AOC</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NO 014/WCO-WCA  REF:N 001-21/OMD-AOC</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01-12-2022</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SANGHO ABDEL KADER</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1,950 EUROS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FOR PRINTER AND PHOTOCOPIER , USB KEYS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4.1, 4.2,4.3</a:t>
                      </a:r>
                      <a:endParaRPr lang="en-US" sz="1600" b="0">
                        <a:solidFill>
                          <a:srgbClr val="FFC000"/>
                        </a:solidFill>
                        <a:effectLst/>
                        <a:latin typeface="Berlin Sans FB" panose="020E0602020502020306" pitchFamily="34" charset="0"/>
                      </a:endParaRPr>
                    </a:p>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4.4,4.5.</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extLst>
                  <a:ext uri="{0D108BD9-81ED-4DB2-BD59-A6C34878D82A}">
                    <a16:rowId xmlns:a16="http://schemas.microsoft.com/office/drawing/2014/main" val="10000"/>
                  </a:ext>
                </a:extLst>
              </a:tr>
              <a:tr h="2309154">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ea typeface="+mn-ea"/>
                          <a:cs typeface="+mn-cs"/>
                        </a:rPr>
                        <a:t>50</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BRRC-AOC</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NO 006-23/WCO-WCA</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24-03-2023</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SANGHO ABDEL KADER</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4,380 EUROS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FOR THE PARTICIPATION IN THE 29</a:t>
                      </a:r>
                      <a:r>
                        <a:rPr lang="en-GB" sz="1600" b="0" baseline="30000">
                          <a:solidFill>
                            <a:srgbClr val="FFC000"/>
                          </a:solidFill>
                          <a:effectLst/>
                          <a:latin typeface="Berlin Sans FB" panose="020E0602020502020306" pitchFamily="34" charset="0"/>
                        </a:rPr>
                        <a:t>TH</a:t>
                      </a:r>
                      <a:r>
                        <a:rPr lang="en-GB" sz="1600" b="0">
                          <a:solidFill>
                            <a:srgbClr val="FFC000"/>
                          </a:solidFill>
                          <a:effectLst/>
                          <a:latin typeface="Berlin Sans FB" panose="020E0602020502020306" pitchFamily="34" charset="0"/>
                        </a:rPr>
                        <a:t> MEETING OF COMMITTEE OF EXPERTS AND THE 29</a:t>
                      </a:r>
                      <a:r>
                        <a:rPr lang="en-GB" sz="1600" b="0" baseline="30000">
                          <a:solidFill>
                            <a:srgbClr val="FFC000"/>
                          </a:solidFill>
                          <a:effectLst/>
                          <a:latin typeface="Berlin Sans FB" panose="020E0602020502020306" pitchFamily="34" charset="0"/>
                        </a:rPr>
                        <a:t>TH</a:t>
                      </a:r>
                      <a:r>
                        <a:rPr lang="en-GB" sz="1600" b="0">
                          <a:solidFill>
                            <a:srgbClr val="FFC000"/>
                          </a:solidFill>
                          <a:effectLst/>
                          <a:latin typeface="Berlin Sans FB" panose="020E0602020502020306" pitchFamily="34" charset="0"/>
                        </a:rPr>
                        <a:t> CONFERENCE OF DIRECTORS GENERAL OF CUSTOMS OF THE WCA REGION</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10.1</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extLst>
                  <a:ext uri="{0D108BD9-81ED-4DB2-BD59-A6C34878D82A}">
                    <a16:rowId xmlns:a16="http://schemas.microsoft.com/office/drawing/2014/main" val="10001"/>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22</a:t>
            </a:fld>
            <a:endParaRPr lang="en-US"/>
          </a:p>
        </p:txBody>
      </p:sp>
    </p:spTree>
    <p:extLst>
      <p:ext uri="{BB962C8B-B14F-4D97-AF65-F5344CB8AC3E}">
        <p14:creationId xmlns:p14="http://schemas.microsoft.com/office/powerpoint/2010/main" val="18488196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0217" y="152400"/>
            <a:ext cx="10515600" cy="8463855"/>
          </a:xfrm>
          <a:prstGeom prst="rect">
            <a:avLst/>
          </a:prstGeom>
          <a:solidFill>
            <a:srgbClr val="002060"/>
          </a:solidFill>
        </p:spPr>
        <p:txBody>
          <a:bodyPr wrap="square">
            <a:spAutoFit/>
          </a:bodyPr>
          <a:lstStyle/>
          <a:p>
            <a:r>
              <a:rPr lang="en-US" sz="3200" b="1" u="sng" dirty="0">
                <a:solidFill>
                  <a:srgbClr val="FFFF00"/>
                </a:solidFill>
                <a:latin typeface="Berlin Sans FB" panose="020E0602020502020306" pitchFamily="34" charset="0"/>
              </a:rPr>
              <a:t>CONCLUSSION AND RECCOMMENDATIONS</a:t>
            </a:r>
          </a:p>
          <a:p>
            <a:r>
              <a:rPr lang="en-US" sz="3200" dirty="0">
                <a:solidFill>
                  <a:srgbClr val="FFFF00"/>
                </a:solidFill>
                <a:latin typeface="Berlin Sans FB" panose="020E0602020502020306" pitchFamily="34" charset="0"/>
              </a:rPr>
              <a:t>For easy reconciliation and proper capturing of cash inflow into the regional account, it is important that the narration carries key information such as:</a:t>
            </a:r>
          </a:p>
          <a:p>
            <a:r>
              <a:rPr lang="en-US" sz="3200" dirty="0">
                <a:solidFill>
                  <a:srgbClr val="FFFF00"/>
                </a:solidFill>
                <a:latin typeface="Berlin Sans FB" panose="020E0602020502020306" pitchFamily="34" charset="0"/>
              </a:rPr>
              <a:t>name of sender or depositor</a:t>
            </a:r>
          </a:p>
          <a:p>
            <a:r>
              <a:rPr lang="en-US" sz="3200" dirty="0">
                <a:solidFill>
                  <a:srgbClr val="FFFF00"/>
                </a:solidFill>
                <a:latin typeface="Berlin Sans FB" panose="020E0602020502020306" pitchFamily="34" charset="0"/>
              </a:rPr>
              <a:t>Origin of payment</a:t>
            </a:r>
          </a:p>
          <a:p>
            <a:r>
              <a:rPr lang="en-US" sz="3200" dirty="0">
                <a:solidFill>
                  <a:srgbClr val="FFFF00"/>
                </a:solidFill>
                <a:latin typeface="Berlin Sans FB" panose="020E0602020502020306" pitchFamily="34" charset="0"/>
              </a:rPr>
              <a:t>Purpose for which the payment is made.</a:t>
            </a:r>
          </a:p>
          <a:p>
            <a:endParaRPr lang="en-US" sz="3200" dirty="0">
              <a:solidFill>
                <a:srgbClr val="FFFF00"/>
              </a:solidFill>
              <a:latin typeface="Berlin Sans FB" panose="020E0602020502020306" pitchFamily="34" charset="0"/>
            </a:endParaRPr>
          </a:p>
          <a:p>
            <a:r>
              <a:rPr lang="en-US" sz="3200" dirty="0">
                <a:solidFill>
                  <a:srgbClr val="FFFF00"/>
                </a:solidFill>
                <a:latin typeface="Berlin Sans FB" panose="020E0602020502020306" pitchFamily="34" charset="0"/>
              </a:rPr>
              <a:t>While sending in Fund requests it is important to avoid a fire brigade approach. These requests should come in at least 2 weeks prior to the date of the intended mission. This will give ample time for processing of these requests and enough time for the transfer to get to the recipient.</a:t>
            </a:r>
          </a:p>
          <a:p>
            <a:r>
              <a:rPr lang="en-US" sz="3200" dirty="0">
                <a:solidFill>
                  <a:srgbClr val="FFFF00"/>
                </a:solidFill>
                <a:latin typeface="Berlin Sans FB" panose="020E0602020502020306" pitchFamily="34" charset="0"/>
              </a:rPr>
              <a:t> </a:t>
            </a:r>
          </a:p>
          <a:p>
            <a:endParaRPr lang="en-US" sz="3200" dirty="0">
              <a:solidFill>
                <a:srgbClr val="FFFF00"/>
              </a:solidFill>
              <a:latin typeface="Berlin Sans FB" panose="020E0602020502020306" pitchFamily="34" charset="0"/>
            </a:endParaRPr>
          </a:p>
          <a:p>
            <a:endParaRPr lang="en-US" sz="3200" dirty="0">
              <a:solidFill>
                <a:srgbClr val="FFFF00"/>
              </a:solidFill>
              <a:latin typeface="Berlin Sans FB" panose="020E0602020502020306" pitchFamily="34" charset="0"/>
            </a:endParaRPr>
          </a:p>
          <a:p>
            <a:endParaRPr lang="en-US" sz="3200" dirty="0">
              <a:solidFill>
                <a:srgbClr val="FFFF00"/>
              </a:solidFill>
              <a:latin typeface="Berlin Sans FB" panose="020E0602020502020306" pitchFamily="34" charset="0"/>
            </a:endParaRPr>
          </a:p>
        </p:txBody>
      </p:sp>
      <p:sp>
        <p:nvSpPr>
          <p:cNvPr id="3" name="Slide Number Placeholder 2"/>
          <p:cNvSpPr>
            <a:spLocks noGrp="1"/>
          </p:cNvSpPr>
          <p:nvPr>
            <p:ph type="sldNum" sz="quarter" idx="12"/>
          </p:nvPr>
        </p:nvSpPr>
        <p:spPr/>
        <p:txBody>
          <a:bodyPr/>
          <a:lstStyle/>
          <a:p>
            <a:fld id="{5FB43D2A-2E2E-4134-902D-520A86A4CDEE}" type="slidenum">
              <a:rPr lang="en-US" smtClean="0"/>
              <a:t>23</a:t>
            </a:fld>
            <a:endParaRPr lang="en-US"/>
          </a:p>
        </p:txBody>
      </p:sp>
    </p:spTree>
    <p:extLst>
      <p:ext uri="{BB962C8B-B14F-4D97-AF65-F5344CB8AC3E}">
        <p14:creationId xmlns:p14="http://schemas.microsoft.com/office/powerpoint/2010/main" val="11020438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5636" y="335340"/>
            <a:ext cx="11049533" cy="7417415"/>
          </a:xfrm>
          <a:prstGeom prst="rect">
            <a:avLst/>
          </a:prstGeom>
          <a:solidFill>
            <a:srgbClr val="002060"/>
          </a:solidFill>
        </p:spPr>
        <p:txBody>
          <a:bodyPr wrap="square">
            <a:spAutoFit/>
          </a:bodyPr>
          <a:lstStyle/>
          <a:p>
            <a:r>
              <a:rPr lang="en-US" sz="2800" dirty="0">
                <a:solidFill>
                  <a:srgbClr val="FFFF00"/>
                </a:solidFill>
                <a:latin typeface="Berlin Sans FB" panose="020E0602020502020306" pitchFamily="34" charset="0"/>
              </a:rPr>
              <a:t>For those requesting for large sum of funds for execution of regional projects like the RTCs, RILOs and ROCB it is important that from the moment the idea of the intended program is conceived that the fund request comes in to allow enough time for processing in line with monetary policies in place in the region. Like in the case with RILO CA when they had to carry out the ALAMBA-3 ALAFI project.</a:t>
            </a:r>
          </a:p>
          <a:p>
            <a:endParaRPr lang="en-US" sz="2800" dirty="0">
              <a:solidFill>
                <a:srgbClr val="FFFF00"/>
              </a:solidFill>
              <a:latin typeface="Berlin Sans FB" panose="020E0602020502020306" pitchFamily="34" charset="0"/>
            </a:endParaRPr>
          </a:p>
          <a:p>
            <a:r>
              <a:rPr lang="en-US" sz="2800" dirty="0">
                <a:solidFill>
                  <a:srgbClr val="FFFF00"/>
                </a:solidFill>
                <a:latin typeface="Berlin Sans FB" panose="020E0602020502020306" pitchFamily="34" charset="0"/>
              </a:rPr>
              <a:t>Feedbacks are very important When fund requests are received after a fund request is made by representatives of regional structures.</a:t>
            </a:r>
          </a:p>
          <a:p>
            <a:endParaRPr lang="en-US" sz="2800" dirty="0">
              <a:solidFill>
                <a:srgbClr val="FFFF00"/>
              </a:solidFill>
              <a:latin typeface="Berlin Sans FB" panose="020E0602020502020306" pitchFamily="34" charset="0"/>
            </a:endParaRPr>
          </a:p>
          <a:p>
            <a:r>
              <a:rPr lang="en-US" sz="2800" dirty="0">
                <a:solidFill>
                  <a:srgbClr val="FFFF00"/>
                </a:solidFill>
                <a:latin typeface="Berlin Sans FB" panose="020E0602020502020306" pitchFamily="34" charset="0"/>
              </a:rPr>
              <a:t>As the theme for this year is “Nurturing the next generation by promoting  a culture of knowledge sharing and professional pride in Customs” let us build our Region by enriching it with our diverse wealth of knowledge ensuring that it progresses through our collective responsibility. We must continue to work together to make the region of our dreams come to fruition.</a:t>
            </a:r>
          </a:p>
          <a:p>
            <a:endParaRPr lang="en-US" sz="2800" dirty="0">
              <a:solidFill>
                <a:srgbClr val="FFFF00"/>
              </a:solidFill>
              <a:latin typeface="Berlin Sans FB" panose="020E0602020502020306" pitchFamily="34" charset="0"/>
            </a:endParaRPr>
          </a:p>
        </p:txBody>
      </p:sp>
      <p:sp>
        <p:nvSpPr>
          <p:cNvPr id="3" name="Slide Number Placeholder 2"/>
          <p:cNvSpPr>
            <a:spLocks noGrp="1"/>
          </p:cNvSpPr>
          <p:nvPr>
            <p:ph type="sldNum" sz="quarter" idx="12"/>
          </p:nvPr>
        </p:nvSpPr>
        <p:spPr/>
        <p:txBody>
          <a:bodyPr/>
          <a:lstStyle/>
          <a:p>
            <a:fld id="{5FB43D2A-2E2E-4134-902D-520A86A4CDEE}" type="slidenum">
              <a:rPr lang="en-US" smtClean="0"/>
              <a:t>24</a:t>
            </a:fld>
            <a:endParaRPr lang="en-US"/>
          </a:p>
        </p:txBody>
      </p:sp>
    </p:spTree>
    <p:extLst>
      <p:ext uri="{BB962C8B-B14F-4D97-AF65-F5344CB8AC3E}">
        <p14:creationId xmlns:p14="http://schemas.microsoft.com/office/powerpoint/2010/main" val="6204804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4075" y="407469"/>
            <a:ext cx="10668000" cy="5721782"/>
          </a:xfrm>
          <a:solidFill>
            <a:srgbClr val="002060"/>
          </a:solidFill>
        </p:spPr>
        <p:txBody>
          <a:bodyPr>
            <a:normAutofit/>
          </a:bodyPr>
          <a:lstStyle/>
          <a:p>
            <a:r>
              <a:rPr lang="en-US" dirty="0">
                <a:solidFill>
                  <a:srgbClr val="FFC000"/>
                </a:solidFill>
                <a:latin typeface="Berlin Sans FB" panose="020E0602020502020306" pitchFamily="34" charset="0"/>
              </a:rPr>
              <a:t>THANK YOU FOR YOUR KIND</a:t>
            </a:r>
            <a:br>
              <a:rPr lang="en-US" dirty="0">
                <a:solidFill>
                  <a:srgbClr val="FFC000"/>
                </a:solidFill>
                <a:latin typeface="Berlin Sans FB" panose="020E0602020502020306" pitchFamily="34" charset="0"/>
              </a:rPr>
            </a:br>
            <a:r>
              <a:rPr lang="en-US" dirty="0">
                <a:solidFill>
                  <a:srgbClr val="FFC000"/>
                </a:solidFill>
                <a:latin typeface="Berlin Sans FB" panose="020E0602020502020306" pitchFamily="34" charset="0"/>
              </a:rPr>
              <a:t>ATTENTION</a:t>
            </a:r>
          </a:p>
        </p:txBody>
      </p:sp>
    </p:spTree>
    <p:extLst>
      <p:ext uri="{BB962C8B-B14F-4D97-AF65-F5344CB8AC3E}">
        <p14:creationId xmlns:p14="http://schemas.microsoft.com/office/powerpoint/2010/main" val="2934197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p:spPr>
        <p:txBody>
          <a:bodyPr/>
          <a:lstStyle/>
          <a:p>
            <a:r>
              <a:rPr lang="en-US" dirty="0">
                <a:solidFill>
                  <a:srgbClr val="FFFF00"/>
                </a:solidFill>
                <a:highlight>
                  <a:srgbClr val="FFFF00"/>
                </a:highlight>
                <a:latin typeface="Berlin Sans FB" panose="020E0602020502020306" pitchFamily="34" charset="0"/>
              </a:rPr>
              <a:t>RESPONSIBILITIES</a:t>
            </a:r>
            <a:r>
              <a:rPr lang="en-US" dirty="0">
                <a:solidFill>
                  <a:srgbClr val="FFFF00"/>
                </a:solidFill>
                <a:latin typeface="Berlin Sans FB" panose="020E0602020502020306" pitchFamily="34" charset="0"/>
              </a:rPr>
              <a:t> OF THE REGIONAL FUND MANAGER</a:t>
            </a:r>
          </a:p>
        </p:txBody>
      </p:sp>
      <p:sp>
        <p:nvSpPr>
          <p:cNvPr id="3" name="Content Placeholder 2"/>
          <p:cNvSpPr>
            <a:spLocks noGrp="1"/>
          </p:cNvSpPr>
          <p:nvPr>
            <p:ph idx="1"/>
          </p:nvPr>
        </p:nvSpPr>
        <p:spPr>
          <a:solidFill>
            <a:srgbClr val="002060"/>
          </a:solidFill>
        </p:spPr>
        <p:txBody>
          <a:bodyPr>
            <a:normAutofit fontScale="92500" lnSpcReduction="20000"/>
          </a:bodyPr>
          <a:lstStyle/>
          <a:p>
            <a:pPr marL="0" indent="0">
              <a:buNone/>
            </a:pPr>
            <a:r>
              <a:rPr lang="en-US" dirty="0">
                <a:solidFill>
                  <a:srgbClr val="FFFF00"/>
                </a:solidFill>
                <a:latin typeface="Berlin Sans FB" panose="020E0602020502020306" pitchFamily="34" charset="0"/>
                <a:cs typeface="Times New Roman" panose="02020603050405020304" pitchFamily="18" charset="0"/>
              </a:rPr>
              <a:t>Some of the core functions of the Regional Fund Manager include:</a:t>
            </a:r>
          </a:p>
          <a:p>
            <a:r>
              <a:rPr lang="en-US" dirty="0">
                <a:solidFill>
                  <a:srgbClr val="FFFF00"/>
                </a:solidFill>
                <a:latin typeface="Berlin Sans FB" panose="020E0602020502020306" pitchFamily="34" charset="0"/>
                <a:cs typeface="Times New Roman" panose="02020603050405020304" pitchFamily="18" charset="0"/>
              </a:rPr>
              <a:t>Works closely with the office of the Vice Chair to implement regional customs projects and initiatives </a:t>
            </a:r>
          </a:p>
          <a:p>
            <a:r>
              <a:rPr lang="en-US" dirty="0">
                <a:solidFill>
                  <a:srgbClr val="FFFF00"/>
                </a:solidFill>
                <a:latin typeface="Berlin Sans FB" panose="020E0602020502020306" pitchFamily="34" charset="0"/>
                <a:cs typeface="Times New Roman" panose="02020603050405020304" pitchFamily="18" charset="0"/>
              </a:rPr>
              <a:t>Effectively Manage the financial resources of the region</a:t>
            </a:r>
          </a:p>
          <a:p>
            <a:r>
              <a:rPr lang="en-US" dirty="0">
                <a:solidFill>
                  <a:srgbClr val="FFFF00"/>
                </a:solidFill>
                <a:latin typeface="Berlin Sans FB" panose="020E0602020502020306" pitchFamily="34" charset="0"/>
                <a:cs typeface="Times New Roman" panose="02020603050405020304" pitchFamily="18" charset="0"/>
              </a:rPr>
              <a:t>Ensuring that financial transactions of the regional account are properly recorded and reported.</a:t>
            </a:r>
          </a:p>
          <a:p>
            <a:r>
              <a:rPr lang="en-US" dirty="0">
                <a:solidFill>
                  <a:srgbClr val="FFFF00"/>
                </a:solidFill>
                <a:latin typeface="Berlin Sans FB" panose="020E0602020502020306" pitchFamily="34" charset="0"/>
                <a:cs typeface="Times New Roman" panose="02020603050405020304" pitchFamily="18" charset="0"/>
              </a:rPr>
              <a:t>Providing financial report to the Secretariat and the finance committee</a:t>
            </a:r>
          </a:p>
          <a:p>
            <a:r>
              <a:rPr lang="en-US" dirty="0">
                <a:solidFill>
                  <a:srgbClr val="FFFF00"/>
                </a:solidFill>
                <a:latin typeface="Berlin Sans FB" panose="020E0602020502020306" pitchFamily="34" charset="0"/>
                <a:cs typeface="Times New Roman" panose="02020603050405020304" pitchFamily="18" charset="0"/>
              </a:rPr>
              <a:t>Update and reconcile the contributions made by member countries against the swift and statement received from the bank.</a:t>
            </a:r>
          </a:p>
          <a:p>
            <a:r>
              <a:rPr lang="en-US" dirty="0">
                <a:solidFill>
                  <a:srgbClr val="FFFF00"/>
                </a:solidFill>
                <a:latin typeface="Berlin Sans FB" panose="020E0602020502020306" pitchFamily="34" charset="0"/>
                <a:cs typeface="Times New Roman" panose="02020603050405020304" pitchFamily="18" charset="0"/>
              </a:rPr>
              <a:t>Signatory to the Regional Fund account.</a:t>
            </a:r>
          </a:p>
          <a:p>
            <a:r>
              <a:rPr lang="en-US" dirty="0">
                <a:solidFill>
                  <a:srgbClr val="FFFF00"/>
                </a:solidFill>
                <a:latin typeface="Berlin Sans FB" panose="020E0602020502020306" pitchFamily="34" charset="0"/>
                <a:cs typeface="Times New Roman" panose="02020603050405020304" pitchFamily="18" charset="0"/>
              </a:rPr>
              <a:t>Serve as member of the Finance and Audit Committee of West and Central Africa where necessary</a:t>
            </a:r>
          </a:p>
          <a:p>
            <a:endParaRPr lang="en-US" dirty="0">
              <a:solidFill>
                <a:srgbClr val="FFFF00"/>
              </a:solidFill>
              <a:latin typeface="Berlin Sans FB" panose="020E0602020502020306" pitchFamily="34" charset="0"/>
              <a:cs typeface="Times New Roman" panose="02020603050405020304" pitchFamily="18" charset="0"/>
            </a:endParaRPr>
          </a:p>
        </p:txBody>
      </p:sp>
      <p:sp>
        <p:nvSpPr>
          <p:cNvPr id="8" name="Slide Number Placeholder 7"/>
          <p:cNvSpPr>
            <a:spLocks noGrp="1"/>
          </p:cNvSpPr>
          <p:nvPr>
            <p:ph type="sldNum" sz="quarter" idx="12"/>
          </p:nvPr>
        </p:nvSpPr>
        <p:spPr/>
        <p:txBody>
          <a:bodyPr/>
          <a:lstStyle/>
          <a:p>
            <a:fld id="{5FB43D2A-2E2E-4134-902D-520A86A4CDEE}" type="slidenum">
              <a:rPr lang="en-US" smtClean="0"/>
              <a:t>3</a:t>
            </a:fld>
            <a:endParaRPr lang="en-US"/>
          </a:p>
        </p:txBody>
      </p:sp>
    </p:spTree>
    <p:extLst>
      <p:ext uri="{BB962C8B-B14F-4D97-AF65-F5344CB8AC3E}">
        <p14:creationId xmlns:p14="http://schemas.microsoft.com/office/powerpoint/2010/main" val="4275107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843" y="131299"/>
            <a:ext cx="11366957" cy="561428"/>
          </a:xfrm>
          <a:solidFill>
            <a:srgbClr val="002060"/>
          </a:solidFill>
        </p:spPr>
        <p:txBody>
          <a:bodyPr>
            <a:normAutofit fontScale="90000"/>
          </a:bodyPr>
          <a:lstStyle/>
          <a:p>
            <a:r>
              <a:rPr lang="en-US" sz="3600" b="1" dirty="0">
                <a:solidFill>
                  <a:srgbClr val="FFFF00"/>
                </a:solidFill>
                <a:latin typeface="Berlin Sans FB" panose="020E0602020502020306" pitchFamily="34" charset="0"/>
                <a:cs typeface="Times New Roman" panose="02020603050405020304" pitchFamily="18" charset="0"/>
              </a:rPr>
              <a:t>EXPECTATIONS FROM REGIONAL STRUCTURES</a:t>
            </a:r>
            <a:endParaRPr lang="en-US" sz="3600" b="1" dirty="0">
              <a:solidFill>
                <a:srgbClr val="FFFF00"/>
              </a:solidFill>
              <a:latin typeface="Berlin Sans FB" panose="020E0602020502020306" pitchFamily="34" charset="0"/>
            </a:endParaRPr>
          </a:p>
        </p:txBody>
      </p:sp>
      <p:sp>
        <p:nvSpPr>
          <p:cNvPr id="3" name="Content Placeholder 2"/>
          <p:cNvSpPr>
            <a:spLocks noGrp="1"/>
          </p:cNvSpPr>
          <p:nvPr>
            <p:ph idx="1"/>
          </p:nvPr>
        </p:nvSpPr>
        <p:spPr>
          <a:xfrm>
            <a:off x="320050" y="692727"/>
            <a:ext cx="11636423" cy="6165273"/>
          </a:xfrm>
          <a:solidFill>
            <a:srgbClr val="002060"/>
          </a:solidFill>
        </p:spPr>
        <p:txBody>
          <a:bodyPr>
            <a:noAutofit/>
          </a:bodyPr>
          <a:lstStyle/>
          <a:p>
            <a:pPr marL="0" indent="0" algn="just">
              <a:lnSpc>
                <a:spcPct val="100000"/>
              </a:lnSpc>
              <a:buNone/>
            </a:pPr>
            <a:r>
              <a:rPr lang="en-US" sz="2400" dirty="0">
                <a:solidFill>
                  <a:srgbClr val="FFFF00"/>
                </a:solidFill>
                <a:latin typeface="Berlin Sans FB" panose="020E0602020502020306" pitchFamily="34" charset="0"/>
                <a:cs typeface="Times New Roman" panose="02020603050405020304" pitchFamily="18" charset="0"/>
              </a:rPr>
              <a:t>Regional Structures are expected to make their annual contributions using the details provided below:</a:t>
            </a:r>
          </a:p>
          <a:p>
            <a:pPr marL="0" indent="0" algn="just">
              <a:lnSpc>
                <a:spcPct val="100000"/>
              </a:lnSpc>
              <a:buNone/>
            </a:pPr>
            <a:r>
              <a:rPr lang="en-US" sz="2400" dirty="0">
                <a:solidFill>
                  <a:srgbClr val="FFFF00"/>
                </a:solidFill>
                <a:latin typeface="Berlin Sans FB" panose="020E0602020502020306" pitchFamily="34" charset="0"/>
                <a:cs typeface="Times New Roman" panose="02020603050405020304" pitchFamily="18" charset="0"/>
              </a:rPr>
              <a:t>Beneficiary Bank: </a:t>
            </a:r>
            <a:r>
              <a:rPr lang="en-US" sz="2400" dirty="0" err="1">
                <a:solidFill>
                  <a:srgbClr val="FFFF00"/>
                </a:solidFill>
                <a:latin typeface="Berlin Sans FB" panose="020E0602020502020306" pitchFamily="34" charset="0"/>
                <a:cs typeface="Times New Roman" panose="02020603050405020304" pitchFamily="18" charset="0"/>
              </a:rPr>
              <a:t>Ecobank</a:t>
            </a:r>
            <a:r>
              <a:rPr lang="en-US" sz="2400" dirty="0">
                <a:solidFill>
                  <a:srgbClr val="FFFF00"/>
                </a:solidFill>
                <a:latin typeface="Berlin Sans FB" panose="020E0602020502020306" pitchFamily="34" charset="0"/>
                <a:cs typeface="Times New Roman" panose="02020603050405020304" pitchFamily="18" charset="0"/>
              </a:rPr>
              <a:t> Nigeria Limited</a:t>
            </a:r>
          </a:p>
          <a:p>
            <a:pPr marL="0" indent="0" algn="just">
              <a:lnSpc>
                <a:spcPct val="100000"/>
              </a:lnSpc>
              <a:buNone/>
            </a:pPr>
            <a:r>
              <a:rPr lang="en-US" sz="2400" dirty="0">
                <a:solidFill>
                  <a:srgbClr val="FFFF00"/>
                </a:solidFill>
                <a:latin typeface="Berlin Sans FB" panose="020E0602020502020306" pitchFamily="34" charset="0"/>
                <a:cs typeface="Times New Roman" panose="02020603050405020304" pitchFamily="18" charset="0"/>
              </a:rPr>
              <a:t>Beneficiary Bank Swift Code: ECOCNGLA</a:t>
            </a:r>
          </a:p>
          <a:p>
            <a:pPr marL="0" indent="0" algn="just">
              <a:lnSpc>
                <a:spcPct val="100000"/>
              </a:lnSpc>
              <a:buNone/>
            </a:pPr>
            <a:r>
              <a:rPr lang="en-US" sz="2400" dirty="0">
                <a:solidFill>
                  <a:srgbClr val="FFFF00"/>
                </a:solidFill>
                <a:latin typeface="Berlin Sans FB" panose="020E0602020502020306" pitchFamily="34" charset="0"/>
                <a:cs typeface="Times New Roman" panose="02020603050405020304" pitchFamily="18" charset="0"/>
              </a:rPr>
              <a:t>Beneficiary Account Name: WCO West and Central Africa Region</a:t>
            </a:r>
          </a:p>
          <a:p>
            <a:pPr marL="0" indent="0" algn="just">
              <a:lnSpc>
                <a:spcPct val="100000"/>
              </a:lnSpc>
              <a:buNone/>
            </a:pPr>
            <a:r>
              <a:rPr lang="en-US" sz="2400" dirty="0">
                <a:solidFill>
                  <a:srgbClr val="FFFF00"/>
                </a:solidFill>
                <a:latin typeface="Berlin Sans FB" panose="020E0602020502020306" pitchFamily="34" charset="0"/>
                <a:cs typeface="Times New Roman" panose="02020603050405020304" pitchFamily="18" charset="0"/>
              </a:rPr>
              <a:t>Beneficiary Account No: 1282007045</a:t>
            </a:r>
          </a:p>
          <a:p>
            <a:pPr marL="0" indent="0" algn="just">
              <a:lnSpc>
                <a:spcPct val="100000"/>
              </a:lnSpc>
              <a:buNone/>
            </a:pPr>
            <a:r>
              <a:rPr lang="en-US" sz="2400" dirty="0">
                <a:solidFill>
                  <a:srgbClr val="FFFF00"/>
                </a:solidFill>
                <a:latin typeface="Berlin Sans FB" panose="020E0602020502020306" pitchFamily="34" charset="0"/>
                <a:cs typeface="Times New Roman" panose="02020603050405020304" pitchFamily="18" charset="0"/>
              </a:rPr>
              <a:t>Currency: EUR</a:t>
            </a:r>
          </a:p>
          <a:p>
            <a:pPr marL="0" indent="0" algn="just">
              <a:lnSpc>
                <a:spcPct val="100000"/>
              </a:lnSpc>
              <a:buNone/>
            </a:pPr>
            <a:r>
              <a:rPr lang="en-US" sz="2400" dirty="0">
                <a:solidFill>
                  <a:srgbClr val="FFFF00"/>
                </a:solidFill>
                <a:latin typeface="Berlin Sans FB" panose="020E0602020502020306" pitchFamily="34" charset="0"/>
                <a:cs typeface="Times New Roman" panose="02020603050405020304" pitchFamily="18" charset="0"/>
              </a:rPr>
              <a:t>Bank transfer charges: OUR</a:t>
            </a:r>
          </a:p>
          <a:p>
            <a:pPr marL="0" indent="0" algn="just">
              <a:lnSpc>
                <a:spcPct val="100000"/>
              </a:lnSpc>
              <a:buNone/>
            </a:pPr>
            <a:r>
              <a:rPr lang="en-US" sz="2400" dirty="0">
                <a:solidFill>
                  <a:srgbClr val="FFFF00"/>
                </a:solidFill>
                <a:latin typeface="Berlin Sans FB" panose="020E0602020502020306" pitchFamily="34" charset="0"/>
                <a:cs typeface="Times New Roman" panose="02020603050405020304" pitchFamily="18" charset="0"/>
              </a:rPr>
              <a:t>Intermediary Bank: Deutsche Bank AG Frankfurt Main Germany</a:t>
            </a:r>
          </a:p>
          <a:p>
            <a:pPr marL="0" indent="0" algn="just">
              <a:lnSpc>
                <a:spcPct val="100000"/>
              </a:lnSpc>
              <a:buNone/>
            </a:pPr>
            <a:r>
              <a:rPr lang="en-US" sz="2400" dirty="0">
                <a:solidFill>
                  <a:srgbClr val="FFFF00"/>
                </a:solidFill>
                <a:latin typeface="Berlin Sans FB" panose="020E0602020502020306" pitchFamily="34" charset="0"/>
                <a:cs typeface="Times New Roman" panose="02020603050405020304" pitchFamily="18" charset="0"/>
              </a:rPr>
              <a:t>Account of </a:t>
            </a:r>
            <a:r>
              <a:rPr lang="en-US" sz="2400" dirty="0" err="1">
                <a:solidFill>
                  <a:srgbClr val="FFFF00"/>
                </a:solidFill>
                <a:latin typeface="Berlin Sans FB" panose="020E0602020502020306" pitchFamily="34" charset="0"/>
                <a:cs typeface="Times New Roman" panose="02020603050405020304" pitchFamily="18" charset="0"/>
              </a:rPr>
              <a:t>Ecobank</a:t>
            </a:r>
            <a:r>
              <a:rPr lang="en-US" sz="2400" dirty="0">
                <a:solidFill>
                  <a:srgbClr val="FFFF00"/>
                </a:solidFill>
                <a:latin typeface="Berlin Sans FB" panose="020E0602020502020306" pitchFamily="34" charset="0"/>
                <a:cs typeface="Times New Roman" panose="02020603050405020304" pitchFamily="18" charset="0"/>
              </a:rPr>
              <a:t> with intermediary: 955700000</a:t>
            </a:r>
          </a:p>
          <a:p>
            <a:pPr marL="0" indent="0" algn="just">
              <a:lnSpc>
                <a:spcPct val="100000"/>
              </a:lnSpc>
              <a:buNone/>
            </a:pPr>
            <a:r>
              <a:rPr lang="en-US" sz="2400" dirty="0">
                <a:solidFill>
                  <a:srgbClr val="FFFF00"/>
                </a:solidFill>
                <a:latin typeface="Berlin Sans FB" panose="020E0602020502020306" pitchFamily="34" charset="0"/>
                <a:cs typeface="Times New Roman" panose="02020603050405020304" pitchFamily="18" charset="0"/>
              </a:rPr>
              <a:t>Intermediary Bank Swift Code: DEUTDEFF</a:t>
            </a:r>
          </a:p>
          <a:p>
            <a:pPr marL="0" indent="0" algn="just">
              <a:buNone/>
            </a:pPr>
            <a:r>
              <a:rPr lang="en-US" sz="2400" dirty="0">
                <a:solidFill>
                  <a:srgbClr val="FFFF00"/>
                </a:solidFill>
                <a:latin typeface="Berlin Sans FB" panose="020E0602020502020306" pitchFamily="34" charset="0"/>
                <a:cs typeface="Times New Roman" panose="02020603050405020304" pitchFamily="18" charset="0"/>
              </a:rPr>
              <a:t> </a:t>
            </a:r>
          </a:p>
        </p:txBody>
      </p:sp>
      <p:sp>
        <p:nvSpPr>
          <p:cNvPr id="4" name="Slide Number Placeholder 3"/>
          <p:cNvSpPr>
            <a:spLocks noGrp="1"/>
          </p:cNvSpPr>
          <p:nvPr>
            <p:ph type="sldNum" sz="quarter" idx="12"/>
          </p:nvPr>
        </p:nvSpPr>
        <p:spPr/>
        <p:txBody>
          <a:bodyPr/>
          <a:lstStyle/>
          <a:p>
            <a:fld id="{5FB43D2A-2E2E-4134-902D-520A86A4CDEE}" type="slidenum">
              <a:rPr lang="en-US" smtClean="0"/>
              <a:t>4</a:t>
            </a:fld>
            <a:endParaRPr lang="en-US"/>
          </a:p>
        </p:txBody>
      </p:sp>
    </p:spTree>
    <p:extLst>
      <p:ext uri="{BB962C8B-B14F-4D97-AF65-F5344CB8AC3E}">
        <p14:creationId xmlns:p14="http://schemas.microsoft.com/office/powerpoint/2010/main" val="37467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818" y="263236"/>
            <a:ext cx="11145982" cy="5913727"/>
          </a:xfrm>
          <a:solidFill>
            <a:srgbClr val="002060"/>
          </a:solidFill>
        </p:spPr>
        <p:txBody>
          <a:bodyPr>
            <a:normAutofit/>
          </a:bodyPr>
          <a:lstStyle/>
          <a:p>
            <a:pPr marL="0" indent="0" algn="just">
              <a:buNone/>
            </a:pPr>
            <a:r>
              <a:rPr lang="en-US" dirty="0">
                <a:solidFill>
                  <a:srgbClr val="FFFF00"/>
                </a:solidFill>
                <a:latin typeface="Berlin Sans FB" panose="020E0602020502020306" pitchFamily="34" charset="0"/>
                <a:cs typeface="Times New Roman" panose="02020603050405020304" pitchFamily="18" charset="0"/>
              </a:rPr>
              <a:t>Amount specified as it relates to each regional structure.</a:t>
            </a:r>
          </a:p>
          <a:p>
            <a:pPr marL="0" indent="0" algn="just">
              <a:buNone/>
            </a:pPr>
            <a:r>
              <a:rPr lang="en-US" dirty="0">
                <a:solidFill>
                  <a:srgbClr val="FFFF00"/>
                </a:solidFill>
                <a:latin typeface="Berlin Sans FB" panose="020E0602020502020306" pitchFamily="34" charset="0"/>
                <a:cs typeface="Times New Roman" panose="02020603050405020304" pitchFamily="18" charset="0"/>
              </a:rPr>
              <a:t>Details: Annual contribution for the relevant year. </a:t>
            </a:r>
          </a:p>
          <a:p>
            <a:pPr marL="0" indent="0">
              <a:buNone/>
            </a:pPr>
            <a:endParaRPr lang="en-US" dirty="0">
              <a:solidFill>
                <a:srgbClr val="FFFF00"/>
              </a:solidFill>
              <a:latin typeface="Berlin Sans FB" panose="020E0602020502020306" pitchFamily="34" charset="0"/>
              <a:cs typeface="Times New Roman" panose="02020603050405020304" pitchFamily="18" charset="0"/>
            </a:endParaRPr>
          </a:p>
          <a:p>
            <a:pPr marL="0" indent="0">
              <a:buNone/>
            </a:pPr>
            <a:r>
              <a:rPr lang="en-US" dirty="0">
                <a:solidFill>
                  <a:srgbClr val="FFFF00"/>
                </a:solidFill>
                <a:latin typeface="Berlin Sans FB" panose="020E0602020502020306" pitchFamily="34" charset="0"/>
                <a:cs typeface="Times New Roman" panose="02020603050405020304" pitchFamily="18" charset="0"/>
              </a:rPr>
              <a:t>All payments made should clearly state details such as the name of the country and the year for which contribution is being made. This makes reconciliation very easy </a:t>
            </a:r>
          </a:p>
          <a:p>
            <a:r>
              <a:rPr lang="en-US" dirty="0">
                <a:solidFill>
                  <a:srgbClr val="FFFF00"/>
                </a:solidFill>
                <a:latin typeface="Berlin Sans FB" panose="020E0602020502020306" pitchFamily="34" charset="0"/>
                <a:cs typeface="Times New Roman" panose="02020603050405020304" pitchFamily="18" charset="0"/>
              </a:rPr>
              <a:t>Member administrations must send swift copies of the bank transfer made to the Vice-Chairperson and the Regional Fund Manager.</a:t>
            </a:r>
          </a:p>
          <a:p>
            <a:r>
              <a:rPr lang="en-US" dirty="0">
                <a:solidFill>
                  <a:srgbClr val="FFFF00"/>
                </a:solidFill>
                <a:latin typeface="Berlin Sans FB" panose="020E0602020502020306" pitchFamily="34" charset="0"/>
                <a:cs typeface="Times New Roman" panose="02020603050405020304" pitchFamily="18" charset="0"/>
              </a:rPr>
              <a:t>Payment of contributions will only be acknowledged when the payment hits the regional account and is credited.</a:t>
            </a:r>
            <a:endParaRPr lang="x-none" dirty="0">
              <a:solidFill>
                <a:srgbClr val="FFFF00"/>
              </a:solidFill>
              <a:latin typeface="Berlin Sans FB" panose="020E0602020502020306" pitchFamily="34"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5FB43D2A-2E2E-4134-902D-520A86A4CDEE}" type="slidenum">
              <a:rPr lang="en-US" smtClean="0"/>
              <a:t>5</a:t>
            </a:fld>
            <a:endParaRPr lang="en-US"/>
          </a:p>
        </p:txBody>
      </p:sp>
    </p:spTree>
    <p:extLst>
      <p:ext uri="{BB962C8B-B14F-4D97-AF65-F5344CB8AC3E}">
        <p14:creationId xmlns:p14="http://schemas.microsoft.com/office/powerpoint/2010/main" val="2600321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3337455518"/>
              </p:ext>
            </p:extLst>
          </p:nvPr>
        </p:nvGraphicFramePr>
        <p:xfrm>
          <a:off x="141742" y="-107858"/>
          <a:ext cx="11814730" cy="6669888"/>
        </p:xfrm>
        <a:graphic>
          <a:graphicData uri="http://schemas.openxmlformats.org/drawingml/2006/table">
            <a:tbl>
              <a:tblPr>
                <a:tableStyleId>{5C22544A-7EE6-4342-B048-85BDC9FD1C3A}</a:tableStyleId>
              </a:tblPr>
              <a:tblGrid>
                <a:gridCol w="3792949">
                  <a:extLst>
                    <a:ext uri="{9D8B030D-6E8A-4147-A177-3AD203B41FA5}">
                      <a16:colId xmlns:a16="http://schemas.microsoft.com/office/drawing/2014/main" val="20000"/>
                    </a:ext>
                  </a:extLst>
                </a:gridCol>
                <a:gridCol w="3121062">
                  <a:extLst>
                    <a:ext uri="{9D8B030D-6E8A-4147-A177-3AD203B41FA5}">
                      <a16:colId xmlns:a16="http://schemas.microsoft.com/office/drawing/2014/main" val="20001"/>
                    </a:ext>
                  </a:extLst>
                </a:gridCol>
                <a:gridCol w="2173719">
                  <a:extLst>
                    <a:ext uri="{9D8B030D-6E8A-4147-A177-3AD203B41FA5}">
                      <a16:colId xmlns:a16="http://schemas.microsoft.com/office/drawing/2014/main" val="20002"/>
                    </a:ext>
                  </a:extLst>
                </a:gridCol>
                <a:gridCol w="2727000">
                  <a:extLst>
                    <a:ext uri="{9D8B030D-6E8A-4147-A177-3AD203B41FA5}">
                      <a16:colId xmlns:a16="http://schemas.microsoft.com/office/drawing/2014/main" val="20003"/>
                    </a:ext>
                  </a:extLst>
                </a:gridCol>
              </a:tblGrid>
              <a:tr h="355668">
                <a:tc gridSpan="4">
                  <a:txBody>
                    <a:bodyPr/>
                    <a:lstStyle/>
                    <a:p>
                      <a:pPr algn="l" fontAlgn="b"/>
                      <a:r>
                        <a:rPr lang="en-US" sz="2800" b="1" u="none" strike="noStrike" dirty="0">
                          <a:solidFill>
                            <a:srgbClr val="FFFF00"/>
                          </a:solidFill>
                          <a:effectLst/>
                          <a:latin typeface="Berlin Sans FB" panose="020E0602020502020306" pitchFamily="34" charset="0"/>
                        </a:rPr>
                        <a:t>ANNUAL CONTRIBUTIONS RECEIVED FOR</a:t>
                      </a:r>
                      <a:r>
                        <a:rPr lang="en-US" sz="2800" b="1" u="none" strike="noStrike" baseline="0" dirty="0">
                          <a:solidFill>
                            <a:srgbClr val="FFFF00"/>
                          </a:solidFill>
                          <a:effectLst/>
                          <a:latin typeface="Berlin Sans FB" panose="020E0602020502020306" pitchFamily="34" charset="0"/>
                        </a:rPr>
                        <a:t> THE YEAR 2023</a:t>
                      </a:r>
                      <a:endParaRPr lang="en-US" sz="2800" b="1"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31260">
                <a:tc>
                  <a:txBody>
                    <a:bodyPr/>
                    <a:lstStyle/>
                    <a:p>
                      <a:pPr algn="l" fontAlgn="b"/>
                      <a:r>
                        <a:rPr lang="en-US" sz="1800" b="1" u="none" strike="noStrike">
                          <a:solidFill>
                            <a:srgbClr val="FFFF00"/>
                          </a:solidFill>
                          <a:effectLst/>
                          <a:latin typeface="Berlin Sans FB" panose="020E0602020502020306" pitchFamily="34" charset="0"/>
                        </a:rPr>
                        <a:t>COUNTRY</a:t>
                      </a:r>
                      <a:endParaRPr lang="en-US" sz="1800" b="1" i="0" u="none" strike="noStrike">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1800" b="1" u="none" strike="noStrike" dirty="0">
                          <a:solidFill>
                            <a:srgbClr val="FFFF00"/>
                          </a:solidFill>
                          <a:effectLst/>
                          <a:latin typeface="Berlin Sans FB" panose="020E0602020502020306" pitchFamily="34" charset="0"/>
                        </a:rPr>
                        <a:t>AMOUNT </a:t>
                      </a:r>
                      <a:endParaRPr lang="en-US" sz="1800" b="1"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1800" b="1" u="none" strike="noStrike">
                          <a:solidFill>
                            <a:srgbClr val="FFFF00"/>
                          </a:solidFill>
                          <a:effectLst/>
                          <a:latin typeface="Berlin Sans FB" panose="020E0602020502020306" pitchFamily="34" charset="0"/>
                        </a:rPr>
                        <a:t>DATE</a:t>
                      </a:r>
                      <a:endParaRPr lang="en-US" sz="1800" b="1" i="0" u="none" strike="noStrike">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1800" b="1" u="none" strike="noStrike" dirty="0">
                          <a:solidFill>
                            <a:srgbClr val="FFFF00"/>
                          </a:solidFill>
                          <a:effectLst/>
                          <a:latin typeface="Berlin Sans FB" panose="020E0602020502020306" pitchFamily="34" charset="0"/>
                        </a:rPr>
                        <a:t>YEAR</a:t>
                      </a:r>
                      <a:endParaRPr lang="en-US" sz="1800" b="1"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extLst>
                  <a:ext uri="{0D108BD9-81ED-4DB2-BD59-A6C34878D82A}">
                    <a16:rowId xmlns:a16="http://schemas.microsoft.com/office/drawing/2014/main" val="10001"/>
                  </a:ext>
                </a:extLst>
              </a:tr>
              <a:tr h="803534">
                <a:tc>
                  <a:txBody>
                    <a:bodyPr/>
                    <a:lstStyle/>
                    <a:p>
                      <a:pPr algn="l" fontAlgn="b"/>
                      <a:r>
                        <a:rPr lang="en-US" sz="3200" u="none" strike="noStrike" dirty="0">
                          <a:solidFill>
                            <a:srgbClr val="FFFF00"/>
                          </a:solidFill>
                          <a:effectLst/>
                          <a:latin typeface="Berlin Sans FB" panose="020E0602020502020306" pitchFamily="34" charset="0"/>
                        </a:rPr>
                        <a:t>BURKINA FASO</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 €13,500.00(6,500) </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02.03.2022</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r" fontAlgn="b"/>
                      <a:r>
                        <a:rPr lang="en-US" sz="3200" u="none" strike="noStrike" dirty="0">
                          <a:solidFill>
                            <a:srgbClr val="FFFF00"/>
                          </a:solidFill>
                          <a:effectLst/>
                          <a:latin typeface="Berlin Sans FB" panose="020E0602020502020306" pitchFamily="34" charset="0"/>
                        </a:rPr>
                        <a:t>2023</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extLst>
                  <a:ext uri="{0D108BD9-81ED-4DB2-BD59-A6C34878D82A}">
                    <a16:rowId xmlns:a16="http://schemas.microsoft.com/office/drawing/2014/main" val="10002"/>
                  </a:ext>
                </a:extLst>
              </a:tr>
              <a:tr h="405430">
                <a:tc>
                  <a:txBody>
                    <a:bodyPr/>
                    <a:lstStyle/>
                    <a:p>
                      <a:pPr algn="l" fontAlgn="b"/>
                      <a:endParaRPr lang="en-US" sz="3200" b="0" i="0" u="none" strike="noStrike">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a:t>
                      </a:r>
                      <a:r>
                        <a:rPr lang="en-US" sz="3200" b="0" i="0" u="none" strike="noStrike" dirty="0">
                          <a:solidFill>
                            <a:srgbClr val="FFFF00"/>
                          </a:solidFill>
                          <a:effectLst/>
                          <a:latin typeface="Berlin Sans FB" panose="020E0602020502020306" pitchFamily="34" charset="0"/>
                        </a:rPr>
                        <a:t>10,000.00</a:t>
                      </a:r>
                    </a:p>
                  </a:txBody>
                  <a:tcPr marL="8976" marR="8976" marT="8976" marB="0" anchor="b">
                    <a:solidFill>
                      <a:srgbClr val="002060"/>
                    </a:solidFill>
                  </a:tcPr>
                </a:tc>
                <a:tc>
                  <a:txBody>
                    <a:bodyPr/>
                    <a:lstStyle/>
                    <a:p>
                      <a:pPr algn="l" fontAlgn="b"/>
                      <a:r>
                        <a:rPr lang="en-US" sz="3200" b="0" i="0" u="none" strike="noStrike" dirty="0">
                          <a:solidFill>
                            <a:srgbClr val="FFFF00"/>
                          </a:solidFill>
                          <a:effectLst/>
                          <a:latin typeface="Berlin Sans FB" panose="020E0602020502020306" pitchFamily="34" charset="0"/>
                        </a:rPr>
                        <a:t>14.10.2022</a:t>
                      </a:r>
                    </a:p>
                  </a:txBody>
                  <a:tcPr marL="8976" marR="8976" marT="8976" marB="0" anchor="b">
                    <a:solidFill>
                      <a:srgbClr val="002060"/>
                    </a:solidFill>
                  </a:tcPr>
                </a:tc>
                <a:tc>
                  <a:txBody>
                    <a:bodyPr/>
                    <a:lstStyle/>
                    <a:p>
                      <a:pPr algn="r" fontAlgn="b"/>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extLst>
                  <a:ext uri="{0D108BD9-81ED-4DB2-BD59-A6C34878D82A}">
                    <a16:rowId xmlns:a16="http://schemas.microsoft.com/office/drawing/2014/main" val="10003"/>
                  </a:ext>
                </a:extLst>
              </a:tr>
              <a:tr h="405430">
                <a:tc>
                  <a:txBody>
                    <a:bodyPr/>
                    <a:lstStyle/>
                    <a:p>
                      <a:pPr algn="l" fontAlgn="b"/>
                      <a:endParaRPr lang="en-US" sz="3200" b="0" i="0" u="none" strike="noStrike">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a:t>
                      </a:r>
                      <a:r>
                        <a:rPr lang="en-US" sz="3200" b="0" i="0" u="none" strike="noStrike" dirty="0">
                          <a:solidFill>
                            <a:srgbClr val="FFFF00"/>
                          </a:solidFill>
                          <a:effectLst/>
                          <a:latin typeface="Berlin Sans FB" panose="020E0602020502020306" pitchFamily="34" charset="0"/>
                        </a:rPr>
                        <a:t>10,000.00</a:t>
                      </a:r>
                    </a:p>
                  </a:txBody>
                  <a:tcPr marL="8976" marR="8976" marT="8976" marB="0" anchor="b">
                    <a:solidFill>
                      <a:srgbClr val="002060"/>
                    </a:solidFill>
                  </a:tcPr>
                </a:tc>
                <a:tc>
                  <a:txBody>
                    <a:bodyPr/>
                    <a:lstStyle/>
                    <a:p>
                      <a:pPr algn="l" fontAlgn="b"/>
                      <a:r>
                        <a:rPr lang="en-US" sz="3200" b="0" i="0" u="none" strike="noStrike" dirty="0">
                          <a:solidFill>
                            <a:srgbClr val="FFFF00"/>
                          </a:solidFill>
                          <a:effectLst/>
                          <a:latin typeface="Berlin Sans FB" panose="020E0602020502020306" pitchFamily="34" charset="0"/>
                        </a:rPr>
                        <a:t>17.10.2022</a:t>
                      </a:r>
                    </a:p>
                  </a:txBody>
                  <a:tcPr marL="8976" marR="8976" marT="8976" marB="0" anchor="b">
                    <a:solidFill>
                      <a:srgbClr val="002060"/>
                    </a:solidFill>
                  </a:tcPr>
                </a:tc>
                <a:tc>
                  <a:txBody>
                    <a:bodyPr/>
                    <a:lstStyle/>
                    <a:p>
                      <a:pPr algn="r" fontAlgn="b"/>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extLst>
                  <a:ext uri="{0D108BD9-81ED-4DB2-BD59-A6C34878D82A}">
                    <a16:rowId xmlns:a16="http://schemas.microsoft.com/office/drawing/2014/main" val="10004"/>
                  </a:ext>
                </a:extLst>
              </a:tr>
              <a:tr h="405430">
                <a:tc>
                  <a:txBody>
                    <a:bodyPr/>
                    <a:lstStyle/>
                    <a:p>
                      <a:pPr algn="l" fontAlgn="b"/>
                      <a:r>
                        <a:rPr lang="en-US" sz="3200" u="none" strike="noStrike">
                          <a:solidFill>
                            <a:srgbClr val="FFFF00"/>
                          </a:solidFill>
                          <a:effectLst/>
                          <a:latin typeface="Berlin Sans FB" panose="020E0602020502020306" pitchFamily="34" charset="0"/>
                        </a:rPr>
                        <a:t>NIGER NIAMEY</a:t>
                      </a:r>
                      <a:endParaRPr lang="en-US" sz="3200" b="0" i="0" u="none" strike="noStrike">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€13,500.00 </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 10.03.2023 </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r" fontAlgn="b"/>
                      <a:r>
                        <a:rPr lang="en-US" sz="3200" u="none" strike="noStrike" dirty="0">
                          <a:solidFill>
                            <a:srgbClr val="FFFF00"/>
                          </a:solidFill>
                          <a:effectLst/>
                          <a:latin typeface="Berlin Sans FB" panose="020E0602020502020306" pitchFamily="34" charset="0"/>
                        </a:rPr>
                        <a:t>2023</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extLst>
                  <a:ext uri="{0D108BD9-81ED-4DB2-BD59-A6C34878D82A}">
                    <a16:rowId xmlns:a16="http://schemas.microsoft.com/office/drawing/2014/main" val="10005"/>
                  </a:ext>
                </a:extLst>
              </a:tr>
              <a:tr h="405430">
                <a:tc>
                  <a:txBody>
                    <a:bodyPr/>
                    <a:lstStyle/>
                    <a:p>
                      <a:pPr algn="l" fontAlgn="b"/>
                      <a:r>
                        <a:rPr lang="en-US" sz="3200" u="none" strike="noStrike" dirty="0">
                          <a:solidFill>
                            <a:srgbClr val="FFFF00"/>
                          </a:solidFill>
                          <a:effectLst/>
                          <a:latin typeface="Berlin Sans FB" panose="020E0602020502020306" pitchFamily="34" charset="0"/>
                        </a:rPr>
                        <a:t>GABON LIBREVILLE</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€13,690.00 </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29.03.202</a:t>
                      </a:r>
                      <a:r>
                        <a:rPr lang="en-US" sz="3200" b="0" i="0" u="none" strike="noStrike" dirty="0">
                          <a:solidFill>
                            <a:srgbClr val="FFFF00"/>
                          </a:solidFill>
                          <a:effectLst/>
                          <a:latin typeface="Berlin Sans FB" panose="020E0602020502020306" pitchFamily="34" charset="0"/>
                        </a:rPr>
                        <a:t>3</a:t>
                      </a:r>
                    </a:p>
                  </a:txBody>
                  <a:tcPr marL="8976" marR="8976" marT="8976" marB="0" anchor="b">
                    <a:solidFill>
                      <a:srgbClr val="002060"/>
                    </a:solidFill>
                  </a:tcPr>
                </a:tc>
                <a:tc>
                  <a:txBody>
                    <a:bodyPr/>
                    <a:lstStyle/>
                    <a:p>
                      <a:pPr algn="r" fontAlgn="b"/>
                      <a:r>
                        <a:rPr lang="en-US" sz="3200" u="none" strike="noStrike" dirty="0">
                          <a:solidFill>
                            <a:srgbClr val="FFFF00"/>
                          </a:solidFill>
                          <a:effectLst/>
                          <a:latin typeface="Berlin Sans FB" panose="020E0602020502020306" pitchFamily="34" charset="0"/>
                        </a:rPr>
                        <a:t>2023</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extLst>
                  <a:ext uri="{0D108BD9-81ED-4DB2-BD59-A6C34878D82A}">
                    <a16:rowId xmlns:a16="http://schemas.microsoft.com/office/drawing/2014/main" val="10006"/>
                  </a:ext>
                </a:extLst>
              </a:tr>
              <a:tr h="405430">
                <a:tc>
                  <a:txBody>
                    <a:bodyPr/>
                    <a:lstStyle/>
                    <a:p>
                      <a:pPr algn="l" fontAlgn="b"/>
                      <a:r>
                        <a:rPr lang="en-US" sz="3200" b="0" i="0" u="none" strike="noStrike" dirty="0">
                          <a:solidFill>
                            <a:srgbClr val="FFFF00"/>
                          </a:solidFill>
                          <a:effectLst/>
                          <a:latin typeface="Berlin Sans FB" panose="020E0602020502020306" pitchFamily="34" charset="0"/>
                        </a:rPr>
                        <a:t>CAPE VERDE</a:t>
                      </a: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€10,000.00</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3200" b="0" i="0" u="none" strike="noStrike" dirty="0">
                          <a:solidFill>
                            <a:srgbClr val="FFFF00"/>
                          </a:solidFill>
                          <a:effectLst/>
                          <a:latin typeface="Berlin Sans FB" panose="020E0602020502020306" pitchFamily="34" charset="0"/>
                        </a:rPr>
                        <a:t>31.03.2023</a:t>
                      </a:r>
                    </a:p>
                  </a:txBody>
                  <a:tcPr marL="8976" marR="8976" marT="8976" marB="0" anchor="b">
                    <a:solidFill>
                      <a:srgbClr val="002060"/>
                    </a:solidFill>
                  </a:tcPr>
                </a:tc>
                <a:tc>
                  <a:txBody>
                    <a:bodyPr/>
                    <a:lstStyle/>
                    <a:p>
                      <a:pPr algn="r" fontAlgn="b"/>
                      <a:r>
                        <a:rPr lang="en-US" sz="3200" b="0" i="0" u="none" strike="noStrike" dirty="0">
                          <a:solidFill>
                            <a:srgbClr val="FFFF00"/>
                          </a:solidFill>
                          <a:effectLst/>
                          <a:latin typeface="Berlin Sans FB" panose="020E0602020502020306" pitchFamily="34" charset="0"/>
                        </a:rPr>
                        <a:t>2021</a:t>
                      </a:r>
                    </a:p>
                  </a:txBody>
                  <a:tcPr marL="8976" marR="8976" marT="8976" marB="0" anchor="b">
                    <a:solidFill>
                      <a:srgbClr val="002060"/>
                    </a:solidFill>
                  </a:tcPr>
                </a:tc>
                <a:extLst>
                  <a:ext uri="{0D108BD9-81ED-4DB2-BD59-A6C34878D82A}">
                    <a16:rowId xmlns:a16="http://schemas.microsoft.com/office/drawing/2014/main" val="10007"/>
                  </a:ext>
                </a:extLst>
              </a:tr>
              <a:tr h="405430">
                <a:tc>
                  <a:txBody>
                    <a:bodyPr/>
                    <a:lstStyle/>
                    <a:p>
                      <a:pPr algn="l" fontAlgn="b"/>
                      <a:r>
                        <a:rPr lang="en-US" sz="3200" b="0" i="0" u="none" strike="noStrike" dirty="0">
                          <a:solidFill>
                            <a:srgbClr val="FFFF00"/>
                          </a:solidFill>
                          <a:effectLst/>
                          <a:latin typeface="Berlin Sans FB" panose="020E0602020502020306" pitchFamily="34" charset="0"/>
                        </a:rPr>
                        <a:t>COTE D’IVOIRE</a:t>
                      </a: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a:t>
                      </a:r>
                      <a:r>
                        <a:rPr lang="en-US" sz="3200" b="0" i="0" u="none" strike="noStrike" dirty="0">
                          <a:solidFill>
                            <a:srgbClr val="FFFF00"/>
                          </a:solidFill>
                          <a:effectLst/>
                          <a:latin typeface="Berlin Sans FB" panose="020E0602020502020306" pitchFamily="34" charset="0"/>
                        </a:rPr>
                        <a:t>10,000.00</a:t>
                      </a:r>
                    </a:p>
                  </a:txBody>
                  <a:tcPr marL="8976" marR="8976" marT="8976" marB="0" anchor="b">
                    <a:solidFill>
                      <a:srgbClr val="002060"/>
                    </a:solidFill>
                  </a:tcPr>
                </a:tc>
                <a:tc>
                  <a:txBody>
                    <a:bodyPr/>
                    <a:lstStyle/>
                    <a:p>
                      <a:pPr algn="l" fontAlgn="b"/>
                      <a:r>
                        <a:rPr lang="en-US" sz="3200" b="0" i="0" u="none" strike="noStrike" dirty="0">
                          <a:solidFill>
                            <a:srgbClr val="FFFF00"/>
                          </a:solidFill>
                          <a:effectLst/>
                          <a:latin typeface="Berlin Sans FB" panose="020E0602020502020306" pitchFamily="34" charset="0"/>
                        </a:rPr>
                        <a:t>11.04.2023</a:t>
                      </a:r>
                    </a:p>
                  </a:txBody>
                  <a:tcPr marL="8976" marR="8976" marT="8976" marB="0" anchor="b">
                    <a:solidFill>
                      <a:srgbClr val="002060"/>
                    </a:solidFill>
                  </a:tcPr>
                </a:tc>
                <a:tc>
                  <a:txBody>
                    <a:bodyPr/>
                    <a:lstStyle/>
                    <a:p>
                      <a:pPr algn="r" fontAlgn="b"/>
                      <a:r>
                        <a:rPr lang="en-US" sz="3200" b="0" i="0" u="none" strike="noStrike" dirty="0">
                          <a:solidFill>
                            <a:srgbClr val="FFFF00"/>
                          </a:solidFill>
                          <a:effectLst/>
                          <a:latin typeface="Berlin Sans FB" panose="020E0602020502020306" pitchFamily="34" charset="0"/>
                        </a:rPr>
                        <a:t>2023</a:t>
                      </a:r>
                    </a:p>
                  </a:txBody>
                  <a:tcPr marL="8976" marR="8976" marT="8976" marB="0" anchor="b">
                    <a:solidFill>
                      <a:srgbClr val="002060"/>
                    </a:solidFill>
                  </a:tcPr>
                </a:tc>
                <a:extLst>
                  <a:ext uri="{0D108BD9-81ED-4DB2-BD59-A6C34878D82A}">
                    <a16:rowId xmlns:a16="http://schemas.microsoft.com/office/drawing/2014/main" val="10008"/>
                  </a:ext>
                </a:extLst>
              </a:tr>
              <a:tr h="405430">
                <a:tc>
                  <a:txBody>
                    <a:bodyPr/>
                    <a:lstStyle/>
                    <a:p>
                      <a:pPr algn="l" fontAlgn="b"/>
                      <a:r>
                        <a:rPr lang="en-US" sz="3200" b="0" i="0" u="none" strike="noStrike" dirty="0">
                          <a:solidFill>
                            <a:srgbClr val="FFFF00"/>
                          </a:solidFill>
                          <a:effectLst/>
                          <a:latin typeface="Berlin Sans FB" panose="020E0602020502020306" pitchFamily="34" charset="0"/>
                        </a:rPr>
                        <a:t>CONGO KINSHASHA</a:t>
                      </a: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a:t>
                      </a:r>
                      <a:r>
                        <a:rPr lang="en-US" sz="3200" b="0" i="0" u="none" strike="noStrike" dirty="0">
                          <a:solidFill>
                            <a:srgbClr val="FFFF00"/>
                          </a:solidFill>
                          <a:effectLst/>
                          <a:latin typeface="Berlin Sans FB" panose="020E0602020502020306" pitchFamily="34" charset="0"/>
                        </a:rPr>
                        <a:t>17,000.00</a:t>
                      </a:r>
                    </a:p>
                  </a:txBody>
                  <a:tcPr marL="8976" marR="8976" marT="8976" marB="0" anchor="b">
                    <a:solidFill>
                      <a:srgbClr val="002060"/>
                    </a:solidFill>
                  </a:tcPr>
                </a:tc>
                <a:tc>
                  <a:txBody>
                    <a:bodyPr/>
                    <a:lstStyle/>
                    <a:p>
                      <a:pPr algn="l" fontAlgn="b"/>
                      <a:r>
                        <a:rPr lang="en-US" sz="3200" b="0" i="0" u="none" strike="noStrike" dirty="0">
                          <a:solidFill>
                            <a:srgbClr val="FFFF00"/>
                          </a:solidFill>
                          <a:effectLst/>
                          <a:latin typeface="Berlin Sans FB" panose="020E0602020502020306" pitchFamily="34" charset="0"/>
                        </a:rPr>
                        <a:t>13.04.2023</a:t>
                      </a:r>
                    </a:p>
                  </a:txBody>
                  <a:tcPr marL="8976" marR="8976" marT="8976" marB="0" anchor="b">
                    <a:solidFill>
                      <a:srgbClr val="002060"/>
                    </a:solidFill>
                  </a:tcPr>
                </a:tc>
                <a:tc>
                  <a:txBody>
                    <a:bodyPr/>
                    <a:lstStyle/>
                    <a:p>
                      <a:pPr algn="r" fontAlgn="b"/>
                      <a:r>
                        <a:rPr lang="en-US" sz="3200" b="0" i="0" u="none" strike="noStrike" dirty="0">
                          <a:solidFill>
                            <a:srgbClr val="FFFF00"/>
                          </a:solidFill>
                          <a:effectLst/>
                          <a:latin typeface="Berlin Sans FB" panose="020E0602020502020306" pitchFamily="34" charset="0"/>
                        </a:rPr>
                        <a:t>2023</a:t>
                      </a:r>
                    </a:p>
                  </a:txBody>
                  <a:tcPr marL="8976" marR="8976" marT="8976" marB="0" anchor="b">
                    <a:solidFill>
                      <a:srgbClr val="002060"/>
                    </a:solidFill>
                  </a:tcPr>
                </a:tc>
                <a:extLst>
                  <a:ext uri="{0D108BD9-81ED-4DB2-BD59-A6C34878D82A}">
                    <a16:rowId xmlns:a16="http://schemas.microsoft.com/office/drawing/2014/main" val="10009"/>
                  </a:ext>
                </a:extLst>
              </a:tr>
              <a:tr h="405430">
                <a:tc>
                  <a:txBody>
                    <a:bodyPr/>
                    <a:lstStyle/>
                    <a:p>
                      <a:pPr algn="l" fontAlgn="b"/>
                      <a:r>
                        <a:rPr lang="en-US" sz="3200" u="none" strike="noStrike" dirty="0">
                          <a:solidFill>
                            <a:srgbClr val="FFFF00"/>
                          </a:solidFill>
                          <a:effectLst/>
                          <a:latin typeface="Berlin Sans FB" panose="020E0602020502020306" pitchFamily="34" charset="0"/>
                        </a:rPr>
                        <a:t>NIGERIA</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a:t>
                      </a:r>
                      <a:r>
                        <a:rPr lang="en-US" sz="3200" b="0" i="0" u="none" strike="noStrike" dirty="0">
                          <a:solidFill>
                            <a:srgbClr val="FFFF00"/>
                          </a:solidFill>
                          <a:effectLst/>
                          <a:latin typeface="Berlin Sans FB" panose="020E0602020502020306" pitchFamily="34" charset="0"/>
                        </a:rPr>
                        <a:t>29,500.00</a:t>
                      </a:r>
                    </a:p>
                  </a:txBody>
                  <a:tcPr marL="8976" marR="8976" marT="8976" marB="0" anchor="b">
                    <a:solidFill>
                      <a:srgbClr val="002060"/>
                    </a:solidFill>
                  </a:tcPr>
                </a:tc>
                <a:tc>
                  <a:txBody>
                    <a:bodyPr/>
                    <a:lstStyle/>
                    <a:p>
                      <a:pPr algn="l" fontAlgn="b"/>
                      <a:r>
                        <a:rPr lang="en-US" sz="3200" b="0" i="0" u="none" strike="noStrike" dirty="0">
                          <a:solidFill>
                            <a:srgbClr val="FFFF00"/>
                          </a:solidFill>
                          <a:effectLst/>
                          <a:latin typeface="Berlin Sans FB" panose="020E0602020502020306" pitchFamily="34" charset="0"/>
                        </a:rPr>
                        <a:t>17.04.2023</a:t>
                      </a:r>
                    </a:p>
                  </a:txBody>
                  <a:tcPr marL="8976" marR="8976" marT="8976" marB="0" anchor="b">
                    <a:solidFill>
                      <a:srgbClr val="002060"/>
                    </a:solidFill>
                  </a:tcPr>
                </a:tc>
                <a:tc>
                  <a:txBody>
                    <a:bodyPr/>
                    <a:lstStyle/>
                    <a:p>
                      <a:pPr algn="r" fontAlgn="b"/>
                      <a:r>
                        <a:rPr lang="en-US" sz="3200" b="0" i="0" u="none" strike="noStrike" dirty="0">
                          <a:solidFill>
                            <a:srgbClr val="FFFF00"/>
                          </a:solidFill>
                          <a:effectLst/>
                          <a:latin typeface="Berlin Sans FB" panose="020E0602020502020306" pitchFamily="34" charset="0"/>
                        </a:rPr>
                        <a:t>2023</a:t>
                      </a:r>
                    </a:p>
                  </a:txBody>
                  <a:tcPr marL="8976" marR="8976" marT="8976" marB="0" anchor="b">
                    <a:solidFill>
                      <a:srgbClr val="002060"/>
                    </a:solidFill>
                  </a:tcPr>
                </a:tc>
                <a:extLst>
                  <a:ext uri="{0D108BD9-81ED-4DB2-BD59-A6C34878D82A}">
                    <a16:rowId xmlns:a16="http://schemas.microsoft.com/office/drawing/2014/main" val="10010"/>
                  </a:ext>
                </a:extLst>
              </a:tr>
              <a:tr h="405430">
                <a:tc>
                  <a:txBody>
                    <a:bodyPr/>
                    <a:lstStyle/>
                    <a:p>
                      <a:pPr algn="l" fontAlgn="b"/>
                      <a:r>
                        <a:rPr lang="en-US" sz="3200" b="0" i="0" u="none" strike="noStrike" dirty="0">
                          <a:solidFill>
                            <a:srgbClr val="FFFF00"/>
                          </a:solidFill>
                          <a:effectLst/>
                          <a:latin typeface="Berlin Sans FB" panose="020E0602020502020306" pitchFamily="34" charset="0"/>
                        </a:rPr>
                        <a:t>SIERRA LEONE</a:t>
                      </a: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a:t>
                      </a:r>
                      <a:r>
                        <a:rPr lang="en-US" sz="3200" b="0" i="0" u="none" strike="noStrike" dirty="0">
                          <a:solidFill>
                            <a:srgbClr val="FFFF00"/>
                          </a:solidFill>
                          <a:effectLst/>
                          <a:latin typeface="Berlin Sans FB" panose="020E0602020502020306" pitchFamily="34" charset="0"/>
                        </a:rPr>
                        <a:t>12,OOO.OO</a:t>
                      </a:r>
                    </a:p>
                  </a:txBody>
                  <a:tcPr marL="8976" marR="8976" marT="8976" marB="0" anchor="b">
                    <a:solidFill>
                      <a:srgbClr val="002060"/>
                    </a:solidFill>
                  </a:tcPr>
                </a:tc>
                <a:tc>
                  <a:txBody>
                    <a:bodyPr/>
                    <a:lstStyle/>
                    <a:p>
                      <a:pPr algn="l" fontAlgn="b"/>
                      <a:r>
                        <a:rPr lang="en-US" sz="3200" b="0" i="0" u="none" strike="noStrike" dirty="0">
                          <a:solidFill>
                            <a:srgbClr val="FFFF00"/>
                          </a:solidFill>
                          <a:effectLst/>
                          <a:latin typeface="Berlin Sans FB" panose="020E0602020502020306" pitchFamily="34" charset="0"/>
                        </a:rPr>
                        <a:t>26.04.2023</a:t>
                      </a:r>
                    </a:p>
                  </a:txBody>
                  <a:tcPr marL="8976" marR="8976" marT="8976" marB="0" anchor="b">
                    <a:solidFill>
                      <a:srgbClr val="002060"/>
                    </a:solidFill>
                  </a:tcPr>
                </a:tc>
                <a:tc>
                  <a:txBody>
                    <a:bodyPr/>
                    <a:lstStyle/>
                    <a:p>
                      <a:pPr algn="r" fontAlgn="b"/>
                      <a:r>
                        <a:rPr lang="en-US" sz="3200" b="0" i="0" u="none" strike="noStrike" dirty="0">
                          <a:solidFill>
                            <a:srgbClr val="FFFF00"/>
                          </a:solidFill>
                          <a:effectLst/>
                          <a:latin typeface="Berlin Sans FB" panose="020E0602020502020306" pitchFamily="34" charset="0"/>
                        </a:rPr>
                        <a:t>2023</a:t>
                      </a:r>
                    </a:p>
                  </a:txBody>
                  <a:tcPr marL="8976" marR="8976" marT="8976" marB="0" anchor="b">
                    <a:solidFill>
                      <a:srgbClr val="002060"/>
                    </a:solidFill>
                  </a:tcPr>
                </a:tc>
                <a:extLst>
                  <a:ext uri="{0D108BD9-81ED-4DB2-BD59-A6C34878D82A}">
                    <a16:rowId xmlns:a16="http://schemas.microsoft.com/office/drawing/2014/main" val="10011"/>
                  </a:ext>
                </a:extLst>
              </a:tr>
              <a:tr h="405430">
                <a:tc>
                  <a:txBody>
                    <a:bodyPr/>
                    <a:lstStyle/>
                    <a:p>
                      <a:pPr algn="l" fontAlgn="b"/>
                      <a:r>
                        <a:rPr lang="en-US" sz="3200" b="0" i="0" u="none" strike="noStrike" dirty="0">
                          <a:solidFill>
                            <a:srgbClr val="FFFF00"/>
                          </a:solidFill>
                          <a:effectLst/>
                          <a:latin typeface="Berlin Sans FB" panose="020E0602020502020306" pitchFamily="34" charset="0"/>
                        </a:rPr>
                        <a:t>TOTAL</a:t>
                      </a: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€145,690.00</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r" fontAlgn="b"/>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extLst>
                  <a:ext uri="{0D108BD9-81ED-4DB2-BD59-A6C34878D82A}">
                    <a16:rowId xmlns:a16="http://schemas.microsoft.com/office/drawing/2014/main" val="10012"/>
                  </a:ext>
                </a:extLst>
              </a:tr>
            </a:tbl>
          </a:graphicData>
        </a:graphic>
      </p:graphicFrame>
      <p:sp>
        <p:nvSpPr>
          <p:cNvPr id="8" name="Slide Number Placeholder 7"/>
          <p:cNvSpPr>
            <a:spLocks noGrp="1"/>
          </p:cNvSpPr>
          <p:nvPr>
            <p:ph type="sldNum" sz="quarter" idx="12"/>
          </p:nvPr>
        </p:nvSpPr>
        <p:spPr/>
        <p:txBody>
          <a:bodyPr/>
          <a:lstStyle/>
          <a:p>
            <a:fld id="{5FB43D2A-2E2E-4134-902D-520A86A4CDEE}" type="slidenum">
              <a:rPr lang="en-US" smtClean="0"/>
              <a:t>6</a:t>
            </a:fld>
            <a:endParaRPr lang="en-US"/>
          </a:p>
        </p:txBody>
      </p:sp>
    </p:spTree>
    <p:extLst>
      <p:ext uri="{BB962C8B-B14F-4D97-AF65-F5344CB8AC3E}">
        <p14:creationId xmlns:p14="http://schemas.microsoft.com/office/powerpoint/2010/main" val="1141942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384347" y="-341444"/>
            <a:ext cx="12479302" cy="1679381"/>
          </a:xfrm>
          <a:prstGeom prst="rect">
            <a:avLst/>
          </a:prstGeom>
          <a:solidFill>
            <a:srgbClr val="002060"/>
          </a:solidFill>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dirty="0">
                <a:solidFill>
                  <a:srgbClr val="FFFF00"/>
                </a:solidFill>
                <a:latin typeface="Berlin Sans FB" panose="020E0602020502020306" pitchFamily="34" charset="0"/>
                <a:cs typeface="Times New Roman" panose="02020603050405020304" pitchFamily="18" charset="0"/>
              </a:rPr>
              <a:t>SUMMARY OF FUND REQUESTS RECEIVED FROM REGIONAL STRUCTURES FROM 31</a:t>
            </a:r>
            <a:r>
              <a:rPr lang="en-US" sz="3600" baseline="30000" dirty="0">
                <a:solidFill>
                  <a:srgbClr val="FFFF00"/>
                </a:solidFill>
                <a:latin typeface="Berlin Sans FB" panose="020E0602020502020306" pitchFamily="34" charset="0"/>
                <a:cs typeface="Times New Roman" panose="02020603050405020304" pitchFamily="18" charset="0"/>
              </a:rPr>
              <a:t>ST</a:t>
            </a:r>
            <a:r>
              <a:rPr lang="en-US" sz="3600" dirty="0">
                <a:solidFill>
                  <a:srgbClr val="FFFF00"/>
                </a:solidFill>
                <a:latin typeface="Berlin Sans FB" panose="020E0602020502020306" pitchFamily="34" charset="0"/>
                <a:cs typeface="Times New Roman" panose="02020603050405020304" pitchFamily="18" charset="0"/>
              </a:rPr>
              <a:t> MAY 2022 TILL DATE</a:t>
            </a:r>
          </a:p>
        </p:txBody>
      </p:sp>
      <p:sp>
        <p:nvSpPr>
          <p:cNvPr id="6" name="Content Placeholder 2"/>
          <p:cNvSpPr txBox="1">
            <a:spLocks/>
          </p:cNvSpPr>
          <p:nvPr/>
        </p:nvSpPr>
        <p:spPr>
          <a:xfrm>
            <a:off x="384347" y="1303004"/>
            <a:ext cx="12479302" cy="5512793"/>
          </a:xfrm>
          <a:prstGeom prst="rect">
            <a:avLst/>
          </a:prstGeom>
          <a:solidFill>
            <a:srgbClr val="002060"/>
          </a:solidFill>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Font typeface="Arial" panose="020B0604020202020204" pitchFamily="34" charset="0"/>
              <a:buNone/>
            </a:pPr>
            <a:endParaRPr lang="x-none" dirty="0">
              <a:solidFill>
                <a:srgbClr val="FFFF00"/>
              </a:solidFill>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graphicFrame>
        <p:nvGraphicFramePr>
          <p:cNvPr id="7" name="Table 6"/>
          <p:cNvGraphicFramePr>
            <a:graphicFrameLocks noGrp="1"/>
          </p:cNvGraphicFramePr>
          <p:nvPr>
            <p:extLst>
              <p:ext uri="{D42A27DB-BD31-4B8C-83A1-F6EECF244321}">
                <p14:modId xmlns:p14="http://schemas.microsoft.com/office/powerpoint/2010/main" val="4281996968"/>
              </p:ext>
            </p:extLst>
          </p:nvPr>
        </p:nvGraphicFramePr>
        <p:xfrm>
          <a:off x="636648" y="886264"/>
          <a:ext cx="11555352" cy="5673904"/>
        </p:xfrm>
        <a:graphic>
          <a:graphicData uri="http://schemas.openxmlformats.org/drawingml/2006/table">
            <a:tbl>
              <a:tblPr firstRow="1" bandRow="1">
                <a:tableStyleId>{5C22544A-7EE6-4342-B048-85BDC9FD1C3A}</a:tableStyleId>
              </a:tblPr>
              <a:tblGrid>
                <a:gridCol w="3936490">
                  <a:extLst>
                    <a:ext uri="{9D8B030D-6E8A-4147-A177-3AD203B41FA5}">
                      <a16:colId xmlns:a16="http://schemas.microsoft.com/office/drawing/2014/main" val="20000"/>
                    </a:ext>
                  </a:extLst>
                </a:gridCol>
                <a:gridCol w="3809431">
                  <a:extLst>
                    <a:ext uri="{9D8B030D-6E8A-4147-A177-3AD203B41FA5}">
                      <a16:colId xmlns:a16="http://schemas.microsoft.com/office/drawing/2014/main" val="20001"/>
                    </a:ext>
                  </a:extLst>
                </a:gridCol>
                <a:gridCol w="3809431">
                  <a:extLst>
                    <a:ext uri="{9D8B030D-6E8A-4147-A177-3AD203B41FA5}">
                      <a16:colId xmlns:a16="http://schemas.microsoft.com/office/drawing/2014/main" val="20002"/>
                    </a:ext>
                  </a:extLst>
                </a:gridCol>
              </a:tblGrid>
              <a:tr h="863420">
                <a:tc>
                  <a:txBody>
                    <a:bodyPr/>
                    <a:lstStyle/>
                    <a:p>
                      <a:r>
                        <a:rPr lang="en-US" dirty="0">
                          <a:solidFill>
                            <a:srgbClr val="FFFF00"/>
                          </a:solidFill>
                          <a:latin typeface="Berlin Sans FB" panose="020E0602020502020306" pitchFamily="34" charset="0"/>
                          <a:cs typeface="Times New Roman" panose="02020603050405020304" pitchFamily="18" charset="0"/>
                        </a:rPr>
                        <a:t>NAME OF REGIONAL STRUCTURE</a:t>
                      </a:r>
                    </a:p>
                  </a:txBody>
                  <a:tcPr>
                    <a:solidFill>
                      <a:srgbClr val="002060"/>
                    </a:solidFill>
                  </a:tcPr>
                </a:tc>
                <a:tc>
                  <a:txBody>
                    <a:bodyPr/>
                    <a:lstStyle/>
                    <a:p>
                      <a:r>
                        <a:rPr lang="en-US" dirty="0">
                          <a:solidFill>
                            <a:srgbClr val="FFFF00"/>
                          </a:solidFill>
                          <a:latin typeface="Berlin Sans FB" panose="020E0602020502020306" pitchFamily="34" charset="0"/>
                          <a:cs typeface="Times New Roman" panose="02020603050405020304" pitchFamily="18" charset="0"/>
                        </a:rPr>
                        <a:t>NUMBER OF REQUESTS MADE</a:t>
                      </a:r>
                    </a:p>
                  </a:txBody>
                  <a:tcPr>
                    <a:solidFill>
                      <a:srgbClr val="002060"/>
                    </a:solidFill>
                  </a:tcPr>
                </a:tc>
                <a:tc>
                  <a:txBody>
                    <a:bodyPr/>
                    <a:lstStyle/>
                    <a:p>
                      <a:r>
                        <a:rPr lang="en-US" dirty="0">
                          <a:solidFill>
                            <a:srgbClr val="FFFF00"/>
                          </a:solidFill>
                          <a:latin typeface="Berlin Sans FB" panose="020E0602020502020306" pitchFamily="34" charset="0"/>
                          <a:cs typeface="Times New Roman" panose="02020603050405020304" pitchFamily="18" charset="0"/>
                        </a:rPr>
                        <a:t>CUMMULATIVE</a:t>
                      </a:r>
                      <a:r>
                        <a:rPr lang="en-US" baseline="0" dirty="0">
                          <a:solidFill>
                            <a:srgbClr val="FFFF00"/>
                          </a:solidFill>
                          <a:latin typeface="Berlin Sans FB" panose="020E0602020502020306" pitchFamily="34" charset="0"/>
                          <a:cs typeface="Times New Roman" panose="02020603050405020304" pitchFamily="18" charset="0"/>
                        </a:rPr>
                        <a:t> FUND REQUESTED IN EUROS</a:t>
                      </a:r>
                      <a:endParaRPr lang="en-US" dirty="0">
                        <a:solidFill>
                          <a:srgbClr val="FFFF00"/>
                        </a:solidFill>
                        <a:latin typeface="Berlin Sans FB" panose="020E0602020502020306" pitchFamily="34" charset="0"/>
                        <a:cs typeface="Times New Roman" panose="02020603050405020304" pitchFamily="18" charset="0"/>
                      </a:endParaRPr>
                    </a:p>
                  </a:txBody>
                  <a:tcPr>
                    <a:solidFill>
                      <a:srgbClr val="002060"/>
                    </a:solidFill>
                  </a:tcPr>
                </a:tc>
                <a:extLst>
                  <a:ext uri="{0D108BD9-81ED-4DB2-BD59-A6C34878D82A}">
                    <a16:rowId xmlns:a16="http://schemas.microsoft.com/office/drawing/2014/main" val="10000"/>
                  </a:ext>
                </a:extLst>
              </a:tr>
              <a:tr h="493383">
                <a:tc>
                  <a:txBody>
                    <a:bodyPr/>
                    <a:lstStyle/>
                    <a:p>
                      <a:r>
                        <a:rPr lang="en-US" dirty="0">
                          <a:solidFill>
                            <a:srgbClr val="FFC000"/>
                          </a:solidFill>
                          <a:latin typeface="Berlin Sans FB" panose="020E0602020502020306" pitchFamily="34" charset="0"/>
                        </a:rPr>
                        <a:t>RILO</a:t>
                      </a:r>
                      <a:r>
                        <a:rPr lang="en-US" baseline="0" dirty="0">
                          <a:solidFill>
                            <a:srgbClr val="FFC000"/>
                          </a:solidFill>
                          <a:latin typeface="Berlin Sans FB" panose="020E0602020502020306" pitchFamily="34" charset="0"/>
                        </a:rPr>
                        <a:t> WA</a:t>
                      </a:r>
                      <a:endParaRPr lang="en-US" dirty="0">
                        <a:solidFill>
                          <a:srgbClr val="FFC000"/>
                        </a:solidFill>
                        <a:latin typeface="Berlin Sans FB" panose="020E0602020502020306" pitchFamily="34" charset="0"/>
                      </a:endParaRPr>
                    </a:p>
                  </a:txBody>
                  <a:tcPr>
                    <a:solidFill>
                      <a:srgbClr val="002060"/>
                    </a:solidFill>
                  </a:tcPr>
                </a:tc>
                <a:tc>
                  <a:txBody>
                    <a:bodyPr/>
                    <a:lstStyle/>
                    <a:p>
                      <a:r>
                        <a:rPr lang="en-US" dirty="0">
                          <a:solidFill>
                            <a:srgbClr val="FFC000"/>
                          </a:solidFill>
                          <a:latin typeface="Berlin Sans FB" panose="020E0602020502020306" pitchFamily="34" charset="0"/>
                        </a:rPr>
                        <a:t>7</a:t>
                      </a:r>
                    </a:p>
                  </a:txBody>
                  <a:tcPr>
                    <a:solidFill>
                      <a:srgbClr val="002060"/>
                    </a:solidFill>
                  </a:tcPr>
                </a:tc>
                <a:tc>
                  <a:txBody>
                    <a:bodyPr/>
                    <a:lstStyle/>
                    <a:p>
                      <a:r>
                        <a:rPr lang="en-US" dirty="0">
                          <a:solidFill>
                            <a:srgbClr val="FFC000"/>
                          </a:solidFill>
                          <a:latin typeface="Berlin Sans FB" panose="020E0602020502020306" pitchFamily="34" charset="0"/>
                        </a:rPr>
                        <a:t>28,066</a:t>
                      </a:r>
                    </a:p>
                  </a:txBody>
                  <a:tcPr>
                    <a:solidFill>
                      <a:srgbClr val="002060"/>
                    </a:solidFill>
                  </a:tcPr>
                </a:tc>
                <a:extLst>
                  <a:ext uri="{0D108BD9-81ED-4DB2-BD59-A6C34878D82A}">
                    <a16:rowId xmlns:a16="http://schemas.microsoft.com/office/drawing/2014/main" val="10001"/>
                  </a:ext>
                </a:extLst>
              </a:tr>
              <a:tr h="493383">
                <a:tc>
                  <a:txBody>
                    <a:bodyPr/>
                    <a:lstStyle/>
                    <a:p>
                      <a:r>
                        <a:rPr lang="en-US" dirty="0">
                          <a:solidFill>
                            <a:srgbClr val="FFC000"/>
                          </a:solidFill>
                          <a:latin typeface="Berlin Sans FB" panose="020E0602020502020306" pitchFamily="34" charset="0"/>
                        </a:rPr>
                        <a:t>RILO CA</a:t>
                      </a:r>
                    </a:p>
                  </a:txBody>
                  <a:tcPr>
                    <a:solidFill>
                      <a:srgbClr val="002060"/>
                    </a:solidFill>
                  </a:tcPr>
                </a:tc>
                <a:tc>
                  <a:txBody>
                    <a:bodyPr/>
                    <a:lstStyle/>
                    <a:p>
                      <a:r>
                        <a:rPr lang="en-US" dirty="0">
                          <a:solidFill>
                            <a:srgbClr val="FFC000"/>
                          </a:solidFill>
                          <a:latin typeface="Berlin Sans FB" panose="020E0602020502020306" pitchFamily="34" charset="0"/>
                        </a:rPr>
                        <a:t>9</a:t>
                      </a:r>
                    </a:p>
                  </a:txBody>
                  <a:tcPr>
                    <a:solidFill>
                      <a:srgbClr val="002060"/>
                    </a:solidFill>
                  </a:tcPr>
                </a:tc>
                <a:tc>
                  <a:txBody>
                    <a:bodyPr/>
                    <a:lstStyle/>
                    <a:p>
                      <a:r>
                        <a:rPr lang="en-US" dirty="0">
                          <a:solidFill>
                            <a:srgbClr val="FFC000"/>
                          </a:solidFill>
                          <a:latin typeface="Berlin Sans FB" panose="020E0602020502020306" pitchFamily="34" charset="0"/>
                        </a:rPr>
                        <a:t>63,251</a:t>
                      </a:r>
                    </a:p>
                  </a:txBody>
                  <a:tcPr>
                    <a:solidFill>
                      <a:srgbClr val="002060"/>
                    </a:solidFill>
                  </a:tcPr>
                </a:tc>
                <a:extLst>
                  <a:ext uri="{0D108BD9-81ED-4DB2-BD59-A6C34878D82A}">
                    <a16:rowId xmlns:a16="http://schemas.microsoft.com/office/drawing/2014/main" val="10002"/>
                  </a:ext>
                </a:extLst>
              </a:tr>
              <a:tr h="493383">
                <a:tc>
                  <a:txBody>
                    <a:bodyPr/>
                    <a:lstStyle/>
                    <a:p>
                      <a:r>
                        <a:rPr lang="en-US" dirty="0">
                          <a:solidFill>
                            <a:srgbClr val="FFC000"/>
                          </a:solidFill>
                          <a:latin typeface="Berlin Sans FB" panose="020E0602020502020306" pitchFamily="34" charset="0"/>
                        </a:rPr>
                        <a:t>ROCB ABIDJAN</a:t>
                      </a:r>
                    </a:p>
                  </a:txBody>
                  <a:tcPr>
                    <a:solidFill>
                      <a:srgbClr val="002060"/>
                    </a:solidFill>
                  </a:tcPr>
                </a:tc>
                <a:tc>
                  <a:txBody>
                    <a:bodyPr/>
                    <a:lstStyle/>
                    <a:p>
                      <a:r>
                        <a:rPr lang="en-US" dirty="0">
                          <a:solidFill>
                            <a:srgbClr val="FFC000"/>
                          </a:solidFill>
                          <a:latin typeface="Berlin Sans FB" panose="020E0602020502020306" pitchFamily="34" charset="0"/>
                        </a:rPr>
                        <a:t>18</a:t>
                      </a:r>
                    </a:p>
                  </a:txBody>
                  <a:tcPr>
                    <a:solidFill>
                      <a:srgbClr val="002060"/>
                    </a:solidFill>
                  </a:tcPr>
                </a:tc>
                <a:tc>
                  <a:txBody>
                    <a:bodyPr/>
                    <a:lstStyle/>
                    <a:p>
                      <a:r>
                        <a:rPr lang="en-US" dirty="0">
                          <a:solidFill>
                            <a:srgbClr val="FFC000"/>
                          </a:solidFill>
                          <a:latin typeface="Berlin Sans FB" panose="020E0602020502020306" pitchFamily="34" charset="0"/>
                        </a:rPr>
                        <a:t>55,641</a:t>
                      </a:r>
                    </a:p>
                  </a:txBody>
                  <a:tcPr>
                    <a:solidFill>
                      <a:srgbClr val="002060"/>
                    </a:solidFill>
                  </a:tcPr>
                </a:tc>
                <a:extLst>
                  <a:ext uri="{0D108BD9-81ED-4DB2-BD59-A6C34878D82A}">
                    <a16:rowId xmlns:a16="http://schemas.microsoft.com/office/drawing/2014/main" val="10003"/>
                  </a:ext>
                </a:extLst>
              </a:tr>
              <a:tr h="493383">
                <a:tc>
                  <a:txBody>
                    <a:bodyPr/>
                    <a:lstStyle/>
                    <a:p>
                      <a:r>
                        <a:rPr lang="en-US" dirty="0">
                          <a:solidFill>
                            <a:srgbClr val="FFC000"/>
                          </a:solidFill>
                          <a:latin typeface="Berlin Sans FB" panose="020E0602020502020306" pitchFamily="34" charset="0"/>
                        </a:rPr>
                        <a:t>RTC BRAZZAVILLE</a:t>
                      </a:r>
                    </a:p>
                  </a:txBody>
                  <a:tcPr>
                    <a:solidFill>
                      <a:srgbClr val="002060"/>
                    </a:solidFill>
                  </a:tcPr>
                </a:tc>
                <a:tc>
                  <a:txBody>
                    <a:bodyPr/>
                    <a:lstStyle/>
                    <a:p>
                      <a:r>
                        <a:rPr lang="en-US" dirty="0">
                          <a:solidFill>
                            <a:srgbClr val="FFC000"/>
                          </a:solidFill>
                          <a:latin typeface="Berlin Sans FB" panose="020E0602020502020306" pitchFamily="34" charset="0"/>
                        </a:rPr>
                        <a:t>3</a:t>
                      </a:r>
                      <a:endParaRPr lang="en-US" dirty="0">
                        <a:solidFill>
                          <a:srgbClr val="FF0000"/>
                        </a:solidFill>
                        <a:latin typeface="Berlin Sans FB" panose="020E0602020502020306" pitchFamily="34" charset="0"/>
                      </a:endParaRPr>
                    </a:p>
                  </a:txBody>
                  <a:tcPr>
                    <a:solidFill>
                      <a:srgbClr val="002060"/>
                    </a:solidFill>
                  </a:tcPr>
                </a:tc>
                <a:tc>
                  <a:txBody>
                    <a:bodyPr/>
                    <a:lstStyle/>
                    <a:p>
                      <a:r>
                        <a:rPr lang="en-US" dirty="0">
                          <a:solidFill>
                            <a:srgbClr val="FFC000"/>
                          </a:solidFill>
                          <a:latin typeface="Berlin Sans FB" panose="020E0602020502020306" pitchFamily="34" charset="0"/>
                        </a:rPr>
                        <a:t>11,240</a:t>
                      </a:r>
                    </a:p>
                  </a:txBody>
                  <a:tcPr>
                    <a:solidFill>
                      <a:srgbClr val="002060"/>
                    </a:solidFill>
                  </a:tcPr>
                </a:tc>
                <a:extLst>
                  <a:ext uri="{0D108BD9-81ED-4DB2-BD59-A6C34878D82A}">
                    <a16:rowId xmlns:a16="http://schemas.microsoft.com/office/drawing/2014/main" val="10004"/>
                  </a:ext>
                </a:extLst>
              </a:tr>
              <a:tr h="493383">
                <a:tc>
                  <a:txBody>
                    <a:bodyPr/>
                    <a:lstStyle/>
                    <a:p>
                      <a:r>
                        <a:rPr lang="en-US" dirty="0">
                          <a:solidFill>
                            <a:srgbClr val="FFC000"/>
                          </a:solidFill>
                          <a:latin typeface="Berlin Sans FB" panose="020E0602020502020306" pitchFamily="34" charset="0"/>
                        </a:rPr>
                        <a:t>RTC ABUJA</a:t>
                      </a:r>
                    </a:p>
                  </a:txBody>
                  <a:tcPr>
                    <a:solidFill>
                      <a:srgbClr val="002060"/>
                    </a:solidFill>
                  </a:tcPr>
                </a:tc>
                <a:tc>
                  <a:txBody>
                    <a:bodyPr/>
                    <a:lstStyle/>
                    <a:p>
                      <a:r>
                        <a:rPr lang="en-US" dirty="0">
                          <a:solidFill>
                            <a:srgbClr val="FFC000"/>
                          </a:solidFill>
                          <a:latin typeface="Berlin Sans FB" panose="020E0602020502020306" pitchFamily="34" charset="0"/>
                        </a:rPr>
                        <a:t>4</a:t>
                      </a:r>
                    </a:p>
                  </a:txBody>
                  <a:tcPr>
                    <a:solidFill>
                      <a:srgbClr val="002060"/>
                    </a:solidFill>
                  </a:tcPr>
                </a:tc>
                <a:tc>
                  <a:txBody>
                    <a:bodyPr/>
                    <a:lstStyle/>
                    <a:p>
                      <a:r>
                        <a:rPr lang="en-US" dirty="0">
                          <a:solidFill>
                            <a:srgbClr val="FFC000"/>
                          </a:solidFill>
                          <a:latin typeface="Berlin Sans FB" panose="020E0602020502020306" pitchFamily="34" charset="0"/>
                        </a:rPr>
                        <a:t>72,100</a:t>
                      </a:r>
                    </a:p>
                  </a:txBody>
                  <a:tcPr>
                    <a:solidFill>
                      <a:srgbClr val="002060"/>
                    </a:solidFill>
                  </a:tcPr>
                </a:tc>
                <a:extLst>
                  <a:ext uri="{0D108BD9-81ED-4DB2-BD59-A6C34878D82A}">
                    <a16:rowId xmlns:a16="http://schemas.microsoft.com/office/drawing/2014/main" val="10005"/>
                  </a:ext>
                </a:extLst>
              </a:tr>
              <a:tr h="493383">
                <a:tc>
                  <a:txBody>
                    <a:bodyPr/>
                    <a:lstStyle/>
                    <a:p>
                      <a:r>
                        <a:rPr lang="en-US" dirty="0">
                          <a:solidFill>
                            <a:srgbClr val="FFC000"/>
                          </a:solidFill>
                          <a:latin typeface="Berlin Sans FB" panose="020E0602020502020306" pitchFamily="34" charset="0"/>
                        </a:rPr>
                        <a:t>AUDIT COMMITTEE</a:t>
                      </a:r>
                    </a:p>
                  </a:txBody>
                  <a:tcPr>
                    <a:solidFill>
                      <a:srgbClr val="002060"/>
                    </a:solidFill>
                  </a:tcPr>
                </a:tc>
                <a:tc>
                  <a:txBody>
                    <a:bodyPr/>
                    <a:lstStyle/>
                    <a:p>
                      <a:r>
                        <a:rPr lang="en-US" dirty="0">
                          <a:solidFill>
                            <a:srgbClr val="FFC000"/>
                          </a:solidFill>
                          <a:latin typeface="Berlin Sans FB" panose="020E0602020502020306" pitchFamily="34" charset="0"/>
                        </a:rPr>
                        <a:t>6</a:t>
                      </a:r>
                    </a:p>
                  </a:txBody>
                  <a:tcPr>
                    <a:solidFill>
                      <a:srgbClr val="002060"/>
                    </a:solidFill>
                  </a:tcPr>
                </a:tc>
                <a:tc>
                  <a:txBody>
                    <a:bodyPr/>
                    <a:lstStyle/>
                    <a:p>
                      <a:r>
                        <a:rPr lang="en-US" dirty="0">
                          <a:solidFill>
                            <a:srgbClr val="FFC000"/>
                          </a:solidFill>
                          <a:latin typeface="Berlin Sans FB" panose="020E0602020502020306" pitchFamily="34" charset="0"/>
                        </a:rPr>
                        <a:t>29,560</a:t>
                      </a:r>
                    </a:p>
                  </a:txBody>
                  <a:tcPr>
                    <a:solidFill>
                      <a:srgbClr val="002060"/>
                    </a:solidFill>
                  </a:tcPr>
                </a:tc>
                <a:extLst>
                  <a:ext uri="{0D108BD9-81ED-4DB2-BD59-A6C34878D82A}">
                    <a16:rowId xmlns:a16="http://schemas.microsoft.com/office/drawing/2014/main" val="10006"/>
                  </a:ext>
                </a:extLst>
              </a:tr>
              <a:tr h="493383">
                <a:tc>
                  <a:txBody>
                    <a:bodyPr/>
                    <a:lstStyle/>
                    <a:p>
                      <a:r>
                        <a:rPr lang="en-US" dirty="0">
                          <a:solidFill>
                            <a:srgbClr val="FFC000"/>
                          </a:solidFill>
                          <a:latin typeface="Berlin Sans FB" panose="020E0602020502020306" pitchFamily="34" charset="0"/>
                        </a:rPr>
                        <a:t>RTC OUAGADUGUO</a:t>
                      </a:r>
                    </a:p>
                  </a:txBody>
                  <a:tcPr>
                    <a:solidFill>
                      <a:srgbClr val="002060"/>
                    </a:solidFill>
                  </a:tcPr>
                </a:tc>
                <a:tc>
                  <a:txBody>
                    <a:bodyPr/>
                    <a:lstStyle/>
                    <a:p>
                      <a:r>
                        <a:rPr lang="en-US" dirty="0">
                          <a:solidFill>
                            <a:srgbClr val="FFC000"/>
                          </a:solidFill>
                          <a:latin typeface="Berlin Sans FB" panose="020E0602020502020306" pitchFamily="34" charset="0"/>
                        </a:rPr>
                        <a:t>2                                                                                                                                            </a:t>
                      </a:r>
                    </a:p>
                  </a:txBody>
                  <a:tcPr>
                    <a:solidFill>
                      <a:srgbClr val="002060"/>
                    </a:solidFill>
                  </a:tcPr>
                </a:tc>
                <a:tc>
                  <a:txBody>
                    <a:bodyPr/>
                    <a:lstStyle/>
                    <a:p>
                      <a:r>
                        <a:rPr lang="en-US" dirty="0">
                          <a:solidFill>
                            <a:srgbClr val="FFC000"/>
                          </a:solidFill>
                          <a:latin typeface="Berlin Sans FB" panose="020E0602020502020306" pitchFamily="34" charset="0"/>
                        </a:rPr>
                        <a:t>6,505</a:t>
                      </a:r>
                    </a:p>
                  </a:txBody>
                  <a:tcPr>
                    <a:solidFill>
                      <a:srgbClr val="002060"/>
                    </a:solidFill>
                  </a:tcPr>
                </a:tc>
                <a:extLst>
                  <a:ext uri="{0D108BD9-81ED-4DB2-BD59-A6C34878D82A}">
                    <a16:rowId xmlns:a16="http://schemas.microsoft.com/office/drawing/2014/main" val="10007"/>
                  </a:ext>
                </a:extLst>
              </a:tr>
              <a:tr h="493383">
                <a:tc>
                  <a:txBody>
                    <a:bodyPr/>
                    <a:lstStyle/>
                    <a:p>
                      <a:r>
                        <a:rPr lang="en-US" dirty="0">
                          <a:solidFill>
                            <a:srgbClr val="FFC000"/>
                          </a:solidFill>
                          <a:latin typeface="Berlin Sans FB" panose="020E0602020502020306" pitchFamily="34" charset="0"/>
                        </a:rPr>
                        <a:t>OFFICE</a:t>
                      </a:r>
                      <a:r>
                        <a:rPr lang="en-US" baseline="0" dirty="0">
                          <a:solidFill>
                            <a:srgbClr val="FFC000"/>
                          </a:solidFill>
                          <a:latin typeface="Berlin Sans FB" panose="020E0602020502020306" pitchFamily="34" charset="0"/>
                        </a:rPr>
                        <a:t> OF VICE CHAIR</a:t>
                      </a:r>
                      <a:endParaRPr lang="en-US" dirty="0">
                        <a:solidFill>
                          <a:srgbClr val="FFC000"/>
                        </a:solidFill>
                        <a:latin typeface="Berlin Sans FB" panose="020E0602020502020306" pitchFamily="34" charset="0"/>
                      </a:endParaRPr>
                    </a:p>
                  </a:txBody>
                  <a:tcPr>
                    <a:solidFill>
                      <a:srgbClr val="002060"/>
                    </a:solidFill>
                  </a:tcPr>
                </a:tc>
                <a:tc>
                  <a:txBody>
                    <a:bodyPr/>
                    <a:lstStyle/>
                    <a:p>
                      <a:r>
                        <a:rPr lang="en-US" dirty="0">
                          <a:solidFill>
                            <a:srgbClr val="FFC000"/>
                          </a:solidFill>
                          <a:latin typeface="Berlin Sans FB" panose="020E0602020502020306" pitchFamily="34" charset="0"/>
                        </a:rPr>
                        <a:t>1</a:t>
                      </a:r>
                    </a:p>
                  </a:txBody>
                  <a:tcPr>
                    <a:solidFill>
                      <a:srgbClr val="002060"/>
                    </a:solidFill>
                  </a:tcPr>
                </a:tc>
                <a:tc>
                  <a:txBody>
                    <a:bodyPr/>
                    <a:lstStyle/>
                    <a:p>
                      <a:r>
                        <a:rPr lang="en-US" dirty="0">
                          <a:solidFill>
                            <a:srgbClr val="FFC000"/>
                          </a:solidFill>
                          <a:latin typeface="Berlin Sans FB" panose="020E0602020502020306" pitchFamily="34" charset="0"/>
                        </a:rPr>
                        <a:t>2,900</a:t>
                      </a:r>
                    </a:p>
                  </a:txBody>
                  <a:tcPr>
                    <a:solidFill>
                      <a:srgbClr val="002060"/>
                    </a:solidFill>
                  </a:tcPr>
                </a:tc>
                <a:extLst>
                  <a:ext uri="{0D108BD9-81ED-4DB2-BD59-A6C34878D82A}">
                    <a16:rowId xmlns:a16="http://schemas.microsoft.com/office/drawing/2014/main" val="10008"/>
                  </a:ext>
                </a:extLst>
              </a:tr>
              <a:tr h="863420">
                <a:tc>
                  <a:txBody>
                    <a:bodyPr/>
                    <a:lstStyle/>
                    <a:p>
                      <a:r>
                        <a:rPr lang="en-US" sz="3600" b="1" dirty="0">
                          <a:solidFill>
                            <a:srgbClr val="FFFF00"/>
                          </a:solidFill>
                          <a:latin typeface="Berlin Sans FB" panose="020E0602020502020306" pitchFamily="34" charset="0"/>
                          <a:cs typeface="Times New Roman" panose="02020603050405020304" pitchFamily="18" charset="0"/>
                        </a:rPr>
                        <a:t>TOTAL</a:t>
                      </a:r>
                    </a:p>
                  </a:txBody>
                  <a:tcPr>
                    <a:solidFill>
                      <a:srgbClr val="002060"/>
                    </a:solidFill>
                  </a:tcPr>
                </a:tc>
                <a:tc>
                  <a:txBody>
                    <a:bodyPr/>
                    <a:lstStyle/>
                    <a:p>
                      <a:r>
                        <a:rPr lang="en-US" sz="3600" b="1" dirty="0">
                          <a:solidFill>
                            <a:srgbClr val="FFFF00"/>
                          </a:solidFill>
                          <a:latin typeface="Berlin Sans FB" panose="020E0602020502020306" pitchFamily="34" charset="0"/>
                          <a:cs typeface="Times New Roman" panose="02020603050405020304" pitchFamily="18" charset="0"/>
                        </a:rPr>
                        <a:t>50</a:t>
                      </a:r>
                    </a:p>
                  </a:txBody>
                  <a:tcPr>
                    <a:solidFill>
                      <a:srgbClr val="002060"/>
                    </a:solidFill>
                  </a:tcPr>
                </a:tc>
                <a:tc>
                  <a:txBody>
                    <a:bodyPr/>
                    <a:lstStyle/>
                    <a:p>
                      <a:r>
                        <a:rPr lang="en-US" sz="3600" b="1" dirty="0">
                          <a:solidFill>
                            <a:srgbClr val="FFFF00"/>
                          </a:solidFill>
                          <a:latin typeface="Berlin Sans FB" panose="020E0602020502020306" pitchFamily="34" charset="0"/>
                          <a:cs typeface="Times New Roman" panose="02020603050405020304" pitchFamily="18" charset="0"/>
                        </a:rPr>
                        <a:t>269,263</a:t>
                      </a:r>
                    </a:p>
                  </a:txBody>
                  <a:tcPr>
                    <a:solidFill>
                      <a:srgbClr val="002060"/>
                    </a:solidFill>
                  </a:tcPr>
                </a:tc>
                <a:extLst>
                  <a:ext uri="{0D108BD9-81ED-4DB2-BD59-A6C34878D82A}">
                    <a16:rowId xmlns:a16="http://schemas.microsoft.com/office/drawing/2014/main" val="10009"/>
                  </a:ext>
                </a:extLst>
              </a:tr>
            </a:tbl>
          </a:graphicData>
        </a:graphic>
      </p:graphicFrame>
      <p:sp>
        <p:nvSpPr>
          <p:cNvPr id="8" name="Slide Number Placeholder 7"/>
          <p:cNvSpPr>
            <a:spLocks noGrp="1"/>
          </p:cNvSpPr>
          <p:nvPr>
            <p:ph type="sldNum" sz="quarter" idx="12"/>
          </p:nvPr>
        </p:nvSpPr>
        <p:spPr/>
        <p:txBody>
          <a:bodyPr/>
          <a:lstStyle/>
          <a:p>
            <a:fld id="{5FB43D2A-2E2E-4134-902D-520A86A4CDEE}" type="slidenum">
              <a:rPr lang="en-US" smtClean="0"/>
              <a:t>7</a:t>
            </a:fld>
            <a:endParaRPr lang="en-US"/>
          </a:p>
        </p:txBody>
      </p:sp>
    </p:spTree>
    <p:extLst>
      <p:ext uri="{BB962C8B-B14F-4D97-AF65-F5344CB8AC3E}">
        <p14:creationId xmlns:p14="http://schemas.microsoft.com/office/powerpoint/2010/main" val="1389677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8200" y="365125"/>
            <a:ext cx="10515600" cy="1325563"/>
          </a:xfrm>
          <a:prstGeom prst="rect">
            <a:avLst/>
          </a:prstGeom>
          <a:solidFill>
            <a:srgbClr val="002060"/>
          </a:solidFill>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FFFF00"/>
                </a:solidFill>
                <a:latin typeface="Berlin Sans FB" panose="020E0602020502020306" pitchFamily="34" charset="0"/>
                <a:cs typeface="Times New Roman" panose="02020603050405020304" pitchFamily="18" charset="0"/>
              </a:rPr>
              <a:t>CONCLUSSION AND RECOMENDATIONS</a:t>
            </a:r>
          </a:p>
        </p:txBody>
      </p:sp>
      <p:sp>
        <p:nvSpPr>
          <p:cNvPr id="5" name="Content Placeholder 2"/>
          <p:cNvSpPr txBox="1">
            <a:spLocks/>
          </p:cNvSpPr>
          <p:nvPr/>
        </p:nvSpPr>
        <p:spPr>
          <a:xfrm>
            <a:off x="838200" y="1825625"/>
            <a:ext cx="10515600" cy="4351338"/>
          </a:xfrm>
          <a:prstGeom prst="rect">
            <a:avLst/>
          </a:prstGeom>
          <a:solidFill>
            <a:srgbClr val="002060"/>
          </a:solid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rgbClr val="FFFF00"/>
                </a:solidFill>
                <a:latin typeface="Berlin Sans FB" panose="020E0602020502020306" pitchFamily="34" charset="0"/>
              </a:rPr>
              <a:t>While making payments for annual contributions, it is important that the remark is clearly stated </a:t>
            </a:r>
            <a:r>
              <a:rPr lang="en-US" dirty="0" err="1">
                <a:solidFill>
                  <a:srgbClr val="FFFF00"/>
                </a:solidFill>
                <a:latin typeface="Berlin Sans FB" panose="020E0602020502020306" pitchFamily="34" charset="0"/>
              </a:rPr>
              <a:t>ie</a:t>
            </a:r>
            <a:r>
              <a:rPr lang="en-US" dirty="0">
                <a:solidFill>
                  <a:srgbClr val="FFFF00"/>
                </a:solidFill>
                <a:latin typeface="Berlin Sans FB" panose="020E0602020502020306" pitchFamily="34" charset="0"/>
              </a:rPr>
              <a:t> what country is making the payment and the year the contribution is for (. This will make it easy for reconciliations.</a:t>
            </a:r>
          </a:p>
          <a:p>
            <a:r>
              <a:rPr lang="en-US" dirty="0">
                <a:solidFill>
                  <a:srgbClr val="FFFF00"/>
                </a:solidFill>
                <a:latin typeface="Berlin Sans FB" panose="020E0602020502020306" pitchFamily="34" charset="0"/>
              </a:rPr>
              <a:t>Fund requests are to be sent to the office of the Vice-Chair 2 weeks before the intended mission so as to allow ample time for processing of the payment.</a:t>
            </a:r>
          </a:p>
          <a:p>
            <a:r>
              <a:rPr lang="en-US" dirty="0">
                <a:solidFill>
                  <a:srgbClr val="FFFF00"/>
                </a:solidFill>
                <a:latin typeface="Berlin Sans FB" panose="020E0602020502020306" pitchFamily="34" charset="0"/>
              </a:rPr>
              <a:t>When fund requests are received by regional structures it is important to send feedback to the Regional Fund Manager</a:t>
            </a:r>
          </a:p>
        </p:txBody>
      </p:sp>
      <p:sp>
        <p:nvSpPr>
          <p:cNvPr id="6" name="Slide Number Placeholder 5"/>
          <p:cNvSpPr>
            <a:spLocks noGrp="1"/>
          </p:cNvSpPr>
          <p:nvPr>
            <p:ph type="sldNum" sz="quarter" idx="12"/>
          </p:nvPr>
        </p:nvSpPr>
        <p:spPr/>
        <p:txBody>
          <a:bodyPr/>
          <a:lstStyle/>
          <a:p>
            <a:fld id="{5FB43D2A-2E2E-4134-902D-520A86A4CDEE}" type="slidenum">
              <a:rPr lang="en-US" smtClean="0"/>
              <a:t>8</a:t>
            </a:fld>
            <a:endParaRPr lang="en-US"/>
          </a:p>
        </p:txBody>
      </p:sp>
    </p:spTree>
    <p:extLst>
      <p:ext uri="{BB962C8B-B14F-4D97-AF65-F5344CB8AC3E}">
        <p14:creationId xmlns:p14="http://schemas.microsoft.com/office/powerpoint/2010/main" val="653987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621496098"/>
              </p:ext>
            </p:extLst>
          </p:nvPr>
        </p:nvGraphicFramePr>
        <p:xfrm>
          <a:off x="808758" y="308609"/>
          <a:ext cx="10565823" cy="6344829"/>
        </p:xfrm>
        <a:graphic>
          <a:graphicData uri="http://schemas.openxmlformats.org/drawingml/2006/table">
            <a:tbl>
              <a:tblPr firstRow="1" firstCol="1" bandRow="1">
                <a:tableStyleId>{5C22544A-7EE6-4342-B048-85BDC9FD1C3A}</a:tableStyleId>
              </a:tblPr>
              <a:tblGrid>
                <a:gridCol w="450256">
                  <a:extLst>
                    <a:ext uri="{9D8B030D-6E8A-4147-A177-3AD203B41FA5}">
                      <a16:colId xmlns:a16="http://schemas.microsoft.com/office/drawing/2014/main" val="20000"/>
                    </a:ext>
                  </a:extLst>
                </a:gridCol>
                <a:gridCol w="1685698">
                  <a:extLst>
                    <a:ext uri="{9D8B030D-6E8A-4147-A177-3AD203B41FA5}">
                      <a16:colId xmlns:a16="http://schemas.microsoft.com/office/drawing/2014/main" val="20001"/>
                    </a:ext>
                  </a:extLst>
                </a:gridCol>
                <a:gridCol w="1256159">
                  <a:extLst>
                    <a:ext uri="{9D8B030D-6E8A-4147-A177-3AD203B41FA5}">
                      <a16:colId xmlns:a16="http://schemas.microsoft.com/office/drawing/2014/main" val="20002"/>
                    </a:ext>
                  </a:extLst>
                </a:gridCol>
                <a:gridCol w="852862">
                  <a:extLst>
                    <a:ext uri="{9D8B030D-6E8A-4147-A177-3AD203B41FA5}">
                      <a16:colId xmlns:a16="http://schemas.microsoft.com/office/drawing/2014/main" val="20003"/>
                    </a:ext>
                  </a:extLst>
                </a:gridCol>
                <a:gridCol w="1725751">
                  <a:extLst>
                    <a:ext uri="{9D8B030D-6E8A-4147-A177-3AD203B41FA5}">
                      <a16:colId xmlns:a16="http://schemas.microsoft.com/office/drawing/2014/main" val="20004"/>
                    </a:ext>
                  </a:extLst>
                </a:gridCol>
                <a:gridCol w="997883">
                  <a:extLst>
                    <a:ext uri="{9D8B030D-6E8A-4147-A177-3AD203B41FA5}">
                      <a16:colId xmlns:a16="http://schemas.microsoft.com/office/drawing/2014/main" val="20005"/>
                    </a:ext>
                  </a:extLst>
                </a:gridCol>
                <a:gridCol w="2544775">
                  <a:extLst>
                    <a:ext uri="{9D8B030D-6E8A-4147-A177-3AD203B41FA5}">
                      <a16:colId xmlns:a16="http://schemas.microsoft.com/office/drawing/2014/main" val="20006"/>
                    </a:ext>
                  </a:extLst>
                </a:gridCol>
                <a:gridCol w="1052439">
                  <a:extLst>
                    <a:ext uri="{9D8B030D-6E8A-4147-A177-3AD203B41FA5}">
                      <a16:colId xmlns:a16="http://schemas.microsoft.com/office/drawing/2014/main" val="20007"/>
                    </a:ext>
                  </a:extLst>
                </a:gridCol>
              </a:tblGrid>
              <a:tr h="587284">
                <a:tc gridSpan="8">
                  <a:txBody>
                    <a:bodyPr/>
                    <a:lstStyle/>
                    <a:p>
                      <a:pPr marL="0" marR="0">
                        <a:lnSpc>
                          <a:spcPct val="107000"/>
                        </a:lnSpc>
                        <a:spcBef>
                          <a:spcPts val="0"/>
                        </a:spcBef>
                        <a:spcAft>
                          <a:spcPts val="0"/>
                        </a:spcAft>
                      </a:pPr>
                      <a:r>
                        <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rPr>
                        <a:t>JUSTIFICATIONS FOR FUNDS RELEASED FROM 30</a:t>
                      </a:r>
                      <a:r>
                        <a:rPr lang="en-US" sz="1800" baseline="300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rPr>
                        <a:t>TH</a:t>
                      </a:r>
                      <a:r>
                        <a:rPr lang="en-US" sz="1800" baseline="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rPr>
                        <a:t> MAY 2022 TILL DATE</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hMerge="1">
                  <a:txBody>
                    <a:bodyPr/>
                    <a:lstStyle/>
                    <a:p>
                      <a:pPr marL="0" marR="0">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pPr marL="0" marR="0">
                        <a:lnSpc>
                          <a:spcPct val="107000"/>
                        </a:lnSpc>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pPr marL="0" marR="0">
                        <a:lnSpc>
                          <a:spcPct val="107000"/>
                        </a:lnSpc>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pPr marL="0" marR="0">
                        <a:lnSpc>
                          <a:spcPct val="107000"/>
                        </a:lnSpc>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pPr marL="0" marR="0">
                        <a:lnSpc>
                          <a:spcPct val="107000"/>
                        </a:lnSpc>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pPr marL="0" marR="0">
                        <a:lnSpc>
                          <a:spcPct val="107000"/>
                        </a:lnSpc>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pPr marL="0" marR="0">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587284">
                <a:tc>
                  <a:txBody>
                    <a:bodyPr/>
                    <a:lstStyle/>
                    <a:p>
                      <a:pPr marL="0" marR="0">
                        <a:lnSpc>
                          <a:spcPct val="107000"/>
                        </a:lnSpc>
                        <a:spcBef>
                          <a:spcPts val="0"/>
                        </a:spcBef>
                        <a:spcAft>
                          <a:spcPts val="0"/>
                        </a:spcAft>
                      </a:pPr>
                      <a:endParaRPr lang="en-GB" sz="1800" dirty="0">
                        <a:solidFill>
                          <a:srgbClr val="FFC000"/>
                        </a:solidFill>
                        <a:effectLst/>
                        <a:latin typeface="Berlin Sans FB" panose="020E0602020502020306" pitchFamily="34" charset="0"/>
                        <a:ea typeface="+mn-ea"/>
                        <a:cs typeface="+mn-cs"/>
                      </a:endParaRPr>
                    </a:p>
                    <a:p>
                      <a:pPr marL="0" marR="0">
                        <a:lnSpc>
                          <a:spcPct val="107000"/>
                        </a:lnSpc>
                        <a:spcBef>
                          <a:spcPts val="0"/>
                        </a:spcBef>
                        <a:spcAft>
                          <a:spcPts val="0"/>
                        </a:spcAft>
                      </a:pPr>
                      <a:r>
                        <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rPr>
                        <a:t>1</a:t>
                      </a:r>
                    </a:p>
                  </a:txBody>
                  <a:tcPr marL="68580" marR="68580"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 ROCB ABIDJAN</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 49/WCO-WCA</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30-05-2022</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SANGHO ABDEL KADER</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4000 EUROS</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FOR PARTICIPATION IN THE ANNUAL COUNCIL SESSION</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 </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extLst>
                  <a:ext uri="{0D108BD9-81ED-4DB2-BD59-A6C34878D82A}">
                    <a16:rowId xmlns:a16="http://schemas.microsoft.com/office/drawing/2014/main" val="10001"/>
                  </a:ext>
                </a:extLst>
              </a:tr>
              <a:tr h="587284">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2</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 ROCB</a:t>
                      </a:r>
                      <a:r>
                        <a:rPr lang="en-GB" sz="1800" baseline="0" dirty="0">
                          <a:solidFill>
                            <a:srgbClr val="FFC000"/>
                          </a:solidFill>
                          <a:effectLst/>
                          <a:latin typeface="Berlin Sans FB" panose="020E0602020502020306" pitchFamily="34" charset="0"/>
                        </a:rPr>
                        <a:t> ABIDJAN</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 007/WCO-WCA</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 1.12.2022</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SANGHO ABDEL KADER</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3000 EUROS</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FOR TECHNICAL ASSISTANCE MISSIONS FOR MEMBERS</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 </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extLst>
                  <a:ext uri="{0D108BD9-81ED-4DB2-BD59-A6C34878D82A}">
                    <a16:rowId xmlns:a16="http://schemas.microsoft.com/office/drawing/2014/main" val="10002"/>
                  </a:ext>
                </a:extLst>
              </a:tr>
              <a:tr h="587284">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ea typeface="+mn-ea"/>
                          <a:cs typeface="+mn-cs"/>
                        </a:rPr>
                        <a:t>3</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 ROCB ABIDJAN</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 008/WCO-WCA</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 1-12-2022</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GNANAGO KOKORA ABY HARDING</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3000 EUROS</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FOR TECHNICAL ASSISTANCE MISSIONS FOR MEMBERS</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 </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extLst>
                  <a:ext uri="{0D108BD9-81ED-4DB2-BD59-A6C34878D82A}">
                    <a16:rowId xmlns:a16="http://schemas.microsoft.com/office/drawing/2014/main" val="10003"/>
                  </a:ext>
                </a:extLst>
              </a:tr>
              <a:tr h="880927">
                <a:tc>
                  <a:txBody>
                    <a:bodyPr/>
                    <a:lstStyle/>
                    <a:p>
                      <a:pPr marL="0" marR="0">
                        <a:lnSpc>
                          <a:spcPct val="107000"/>
                        </a:lnSpc>
                        <a:spcBef>
                          <a:spcPts val="0"/>
                        </a:spcBef>
                        <a:spcAft>
                          <a:spcPts val="0"/>
                        </a:spcAft>
                      </a:pPr>
                      <a:r>
                        <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rPr>
                        <a:t>4</a:t>
                      </a:r>
                    </a:p>
                  </a:txBody>
                  <a:tcPr marL="68580" marR="68580"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RILO WA </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004/WCO-WCA</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19-09-2022</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BIRAME SIDY KANE</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4000 EUROS</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GLOBAL INFORMATION AND INTELLIGENCE STRATEGY MEETING (OCTOBER 6-7, 2022)</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11.8</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extLst>
                  <a:ext uri="{0D108BD9-81ED-4DB2-BD59-A6C34878D82A}">
                    <a16:rowId xmlns:a16="http://schemas.microsoft.com/office/drawing/2014/main" val="10004"/>
                  </a:ext>
                </a:extLst>
              </a:tr>
              <a:tr h="1468211">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ea typeface="+mn-ea"/>
                          <a:cs typeface="+mn-cs"/>
                        </a:rPr>
                        <a:t>5</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BRRC-AOC</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005/WCO-WCA</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22-09-2022</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SANGHO ABDEL KADER</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3000 EUROS</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FOR PARTICIPATION IN THE 11</a:t>
                      </a:r>
                      <a:r>
                        <a:rPr lang="en-GB" sz="1800" baseline="30000">
                          <a:solidFill>
                            <a:srgbClr val="FFC000"/>
                          </a:solidFill>
                          <a:effectLst/>
                          <a:latin typeface="Berlin Sans FB" panose="020E0602020502020306" pitchFamily="34" charset="0"/>
                        </a:rPr>
                        <a:t>TH</a:t>
                      </a:r>
                      <a:r>
                        <a:rPr lang="en-GB" sz="1800">
                          <a:solidFill>
                            <a:srgbClr val="FFC000"/>
                          </a:solidFill>
                          <a:effectLst/>
                          <a:latin typeface="Berlin Sans FB" panose="020E0602020502020306" pitchFamily="34" charset="0"/>
                        </a:rPr>
                        <a:t> REGIONAL MEETING OF TRAINING AND HUMAN RESOURCE MANAGERS IN OCTOBER 12-14, 2022 IN ABUJA </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9.1</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extLst>
                  <a:ext uri="{0D108BD9-81ED-4DB2-BD59-A6C34878D82A}">
                    <a16:rowId xmlns:a16="http://schemas.microsoft.com/office/drawing/2014/main" val="10005"/>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9</a:t>
            </a:fld>
            <a:endParaRPr lang="en-US"/>
          </a:p>
        </p:txBody>
      </p:sp>
    </p:spTree>
    <p:extLst>
      <p:ext uri="{BB962C8B-B14F-4D97-AF65-F5344CB8AC3E}">
        <p14:creationId xmlns:p14="http://schemas.microsoft.com/office/powerpoint/2010/main" val="39190419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41803</TotalTime>
  <Words>2299</Words>
  <Application>Microsoft Macintosh PowerPoint</Application>
  <PresentationFormat>Widescreen</PresentationFormat>
  <Paragraphs>576</Paragraphs>
  <Slides>25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Berlin Sans FB</vt:lpstr>
      <vt:lpstr>Calibri</vt:lpstr>
      <vt:lpstr>Calibri Light</vt:lpstr>
      <vt:lpstr>Times New Roman</vt:lpstr>
      <vt:lpstr>Office Theme</vt:lpstr>
      <vt:lpstr>PowerPoint Presentation</vt:lpstr>
      <vt:lpstr>A BRIEF INTRODUCTION ABOUT THE REGIONAL FUND MANAGER AND THE PURPOSE OF THE REGIONAL FUND MANAGER</vt:lpstr>
      <vt:lpstr>RESPONSIBILITIES OF THE REGIONAL FUND MANAGER</vt:lpstr>
      <vt:lpstr>EXPECTATIONS FROM REGIONAL STRUCTURES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FOR YOUR KIND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Cherno Omar BARRY</cp:lastModifiedBy>
  <cp:revision>48</cp:revision>
  <dcterms:created xsi:type="dcterms:W3CDTF">2023-03-29T11:26:59Z</dcterms:created>
  <dcterms:modified xsi:type="dcterms:W3CDTF">2023-05-05T14:54:20Z</dcterms:modified>
</cp:coreProperties>
</file>